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62" r:id="rId2"/>
    <p:sldId id="256" r:id="rId3"/>
    <p:sldId id="275" r:id="rId4"/>
    <p:sldId id="263" r:id="rId5"/>
    <p:sldId id="259" r:id="rId6"/>
    <p:sldId id="268" r:id="rId7"/>
    <p:sldId id="269" r:id="rId8"/>
    <p:sldId id="261" r:id="rId9"/>
    <p:sldId id="276" r:id="rId10"/>
    <p:sldId id="272" r:id="rId11"/>
    <p:sldId id="271" r:id="rId12"/>
    <p:sldId id="270" r:id="rId13"/>
    <p:sldId id="274" r:id="rId14"/>
    <p:sldId id="279" r:id="rId15"/>
    <p:sldId id="283" r:id="rId16"/>
    <p:sldId id="281" r:id="rId17"/>
    <p:sldId id="282" r:id="rId18"/>
    <p:sldId id="265" r:id="rId19"/>
    <p:sldId id="277"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F2E"/>
    <a:srgbClr val="0020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8" d="100"/>
          <a:sy n="68"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C6B6AB-2F72-448B-B83B-52102FD18E3B}" type="datetimeFigureOut">
              <a:rPr lang="en-US" smtClean="0"/>
              <a:t>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7E9B5-9A30-41A1-BFDC-C039713DFF37}" type="slidenum">
              <a:rPr lang="en-US" smtClean="0"/>
              <a:t>‹#›</a:t>
            </a:fld>
            <a:endParaRPr lang="en-US"/>
          </a:p>
        </p:txBody>
      </p:sp>
    </p:spTree>
    <p:extLst>
      <p:ext uri="{BB962C8B-B14F-4D97-AF65-F5344CB8AC3E}">
        <p14:creationId xmlns:p14="http://schemas.microsoft.com/office/powerpoint/2010/main" val="39951275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justice.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nolo.com/"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justice.gov/"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rightofpublicity.com/"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dglaw.com/"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bja.ojp.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ftc.gov/"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law.cornell.edu/"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et.a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aclu.org/"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iabc.com/"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prsa.org/"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8F7E9B5-9A30-41A1-BFDC-C039713DFF37}" type="slidenum">
              <a:rPr lang="en-US" smtClean="0"/>
              <a:t>1</a:t>
            </a:fld>
            <a:endParaRPr lang="en-US"/>
          </a:p>
        </p:txBody>
      </p:sp>
    </p:spTree>
    <p:extLst>
      <p:ext uri="{BB962C8B-B14F-4D97-AF65-F5344CB8AC3E}">
        <p14:creationId xmlns:p14="http://schemas.microsoft.com/office/powerpoint/2010/main" val="1115779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Copyright law protects work that has been produced in some tangible medium. The Copyright Act of 1976 took steps to further protect people's creative works. Works protected include literary, musical and dramatic works, sound recordings, pictorial or photographic images, movies and audiovisual works, and architectural works. Copyrights protect works for the creator's life plus an additional 70 years and are secured through the Library of Congress (Ross et al., 2019).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Unauthorized use of these works is called copyright infringement. Courts base copyright infringement case decisions on a few  factors. One key component courts use in deciding whether a copyright infringement has occurred is whether the work or any portion of it was copied. This is called the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Armstein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test and relies heavily on jurors' opinions.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Considerations for deciding whether a copyright infringement has occurred include the purpose of the work's use, the nature of the copyrighted work, the amount of work used, and the economic impact of the work's use, and whether a work is the transformative - If a work has changed from its original state in some significant way. In the Gaye v. Thick case in which singer Robin Thicke was found to have committed copyright infringement by using Gaye's music.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Some copyrighted works are subject to "Fair Use". Fair Use is often decided by the educational or social value and purpose behind the copies work. In contrast to Gaye v Thicke, legal data base, Lexis and Westlaw was found not to have committed copyright infringement when it copied legal documents into its site for educational purposes.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Penalties or violating copyright can include fines ranging from $2500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ro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$250,000 as well as the possibility of up to five years in prison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justice.gov</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 If an individual wants to use someone else's protected work,  a licensing agreement should be obtained stating the terms and conditions.</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To stay par with internet technology, Congress passed the Digital Millennium Copyright Act, or DMCA, which includes the safe harbor. The DMCA protects internet platforms from legal action by implementing and red-flag laws to alerts internet platforms to potential copyright infringement.</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Be sure to copyright any original work and don't use others' copyrighted work without a obtaining written permission via licensing agreements</a:t>
            </a: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10</a:t>
            </a:fld>
            <a:endParaRPr lang="en-US"/>
          </a:p>
        </p:txBody>
      </p:sp>
    </p:spTree>
    <p:extLst>
      <p:ext uri="{BB962C8B-B14F-4D97-AF65-F5344CB8AC3E}">
        <p14:creationId xmlns:p14="http://schemas.microsoft.com/office/powerpoint/2010/main" val="3862715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Trademark law protect marks, logos, and distinctive words, phrases, or identifying mechanism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nolo.com</a:t>
            </a:r>
            <a:r>
              <a:rPr lang="en-US" sz="1800" dirty="0">
                <a:effectLst/>
                <a:latin typeface="Times New Roman" panose="02020603050405020304" pitchFamily="18" charset="0"/>
                <a:ea typeface="Times New Roman" panose="02020603050405020304" pitchFamily="18" charset="0"/>
              </a:rPr>
              <a:t>, 2022). To be trademarked, marks can be fanciful, arbitrary, suggestive, or descriptive and must be registered through the U.S. Patent and Trademark Office, and remain in continued use, and renewed at periodic intervals (Ross et al., 2019). Trademark law is governed by the Lanham Act of 1946, also sometimes referred to as the "Trademark Act", which establishes the guidelines and procedures for registering trademarks. Trademarks can also be subject to infringement. Infringement occurs when the trademark causes confusion or is used in a deceptive manner. Misuses of a trademarks include </a:t>
            </a:r>
            <a:r>
              <a:rPr lang="en-US" sz="1800" dirty="0" err="1">
                <a:effectLst/>
                <a:latin typeface="Times New Roman" panose="02020603050405020304" pitchFamily="18" charset="0"/>
                <a:ea typeface="Times New Roman" panose="02020603050405020304" pitchFamily="18" charset="0"/>
              </a:rPr>
              <a:t>tarnishment</a:t>
            </a:r>
            <a:r>
              <a:rPr lang="en-US" sz="1800" dirty="0">
                <a:effectLst/>
                <a:latin typeface="Times New Roman" panose="02020603050405020304" pitchFamily="18" charset="0"/>
                <a:ea typeface="Times New Roman" panose="02020603050405020304" pitchFamily="18" charset="0"/>
              </a:rPr>
              <a:t> in which a trademark representing a poor quality product resembles that of a similar better quality product; and dilution which affects a trademark's effect in the market as a result of poor use. Trademarks are subject to Fair Use. For example, a trademark may be used to describe the goods of another business. Penalties or violating trademark laws can include fines ranging from $2500 </a:t>
            </a:r>
            <a:r>
              <a:rPr lang="en-US" sz="1800" dirty="0" err="1">
                <a:effectLst/>
                <a:latin typeface="Times New Roman" panose="02020603050405020304" pitchFamily="18" charset="0"/>
                <a:ea typeface="Times New Roman" panose="02020603050405020304" pitchFamily="18" charset="0"/>
              </a:rPr>
              <a:t>ro</a:t>
            </a:r>
            <a:r>
              <a:rPr lang="en-US" sz="1800" dirty="0">
                <a:effectLst/>
                <a:latin typeface="Times New Roman" panose="02020603050405020304" pitchFamily="18" charset="0"/>
                <a:ea typeface="Times New Roman" panose="02020603050405020304" pitchFamily="18" charset="0"/>
              </a:rPr>
              <a:t> $250,000 as well as the possibility of up to five years in prison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justice.gov</a:t>
            </a:r>
            <a:r>
              <a:rPr lang="en-US" sz="1800" dirty="0">
                <a:effectLst/>
                <a:latin typeface="Times New Roman" panose="02020603050405020304" pitchFamily="18" charset="0"/>
                <a:ea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11</a:t>
            </a:fld>
            <a:endParaRPr lang="en-US"/>
          </a:p>
        </p:txBody>
      </p:sp>
    </p:spTree>
    <p:extLst>
      <p:ext uri="{BB962C8B-B14F-4D97-AF65-F5344CB8AC3E}">
        <p14:creationId xmlns:p14="http://schemas.microsoft.com/office/powerpoint/2010/main" val="18695764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Rights of publicity have no federal legal standards or guidelines. Individual rights of publicity are protected by individual state laws   Currently, only 26 of the 50 states have right of publicity laws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rightofpublicity.com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Right of publicity laws protects an individual's likeness, image, name and other personal identifying characteristics including signatures from unauthorized used. Using other people's photos, images, names, and other personal characteristics can be grounds for a number of legal issues relating to individual privacy rights. In order to use an individual's personal characteristics for any commercial purpose - such as a name or signature -  on any medium, a licensing agreement would be required.</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 individual whose right of publicity has been violated can sue for monetary damages in accordance with the laws of the state in which the offense occurred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dglaw.com</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2017). Cases and decisions involving rights of publicity are administered by the courts. One notable case pertaining to rights of publicity involved news anchor, Harris Faulkner when she sued the toy manufacturer for producing a toy that she said not only used her name, but resembled her likeness. The court disagreed. Conversely, when Ford used a singer who sounded like Bette Milder, Midler sued and won (Ross et al., 2019).</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Do not violate anyone's publicity rights. Obtain a licensing agreement when using an individual's name, image, or any other identifying traits for commercial purposes. Do not use individual's images, names, likenesses, or identifying traits on social media.</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12</a:t>
            </a:fld>
            <a:endParaRPr lang="en-US"/>
          </a:p>
        </p:txBody>
      </p:sp>
    </p:spTree>
    <p:extLst>
      <p:ext uri="{BB962C8B-B14F-4D97-AF65-F5344CB8AC3E}">
        <p14:creationId xmlns:p14="http://schemas.microsoft.com/office/powerpoint/2010/main" val="1336557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Indecent speech and content is protected by the First Amendment. While many  find indecent content to be highly offensive it doesn't necessarily make it obscene. Even content that includes full nudity exposing genitalia, though indecent, doesn't immediately constitute obscene content. It should be noted that indecent content is constitutionally protected under free speech pretenses.</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Obscene content and speech are not constitutionally protected. The Supreme Court has upheld many bans on obscene content when challenged under First Amendment principles.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Obscene speech is characterized as being content  produced for the primary purpose of evoking the prurient interests of an average audience. Obscene speech serves no significant social, literary, or scientific function. To define obscene speech, the Supreme Court established a three part test known as the Miller test, following the Miller v California case in 1973.  in which the court in a 5 to 4 decision ruled that obscenity wasn't protected by the First Amendment.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The test takes the factors into consideration: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First: does the material appeal to the prurient interests of an average person</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Second: does the work depicting sexually graphic material in an offensive way under a state's law in which the content was available</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•Third: was the work socially significant so that it could be considered artistic, political, literary, or scientific in nature (Ross et al., 2019).</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Determining whether or not content is obscene can be difficult due to its subjective nature. What one considers obscene another may consider art or science  (Ross et al., 2019).</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Early Obscenity and indecency include:</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Comstock Act in 1873.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Hicklin Rule (added to the Comstock Act in an effort to protect children from corruption).</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Since that period, a number of congressional laws have been enacted aimed at obscene speech, content, and material. The Communications Act of 1934 established the Federal Communications Commission or FCC. An agency of the executive branch the FCC is the government administration responsible for creating and enforcing laws that govern television, radio, and the internet. When a violation occurs, the FCC has the authority to impose fines on the offender (</a:t>
            </a:r>
            <a:r>
              <a:rPr lang="en-US" sz="18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bja.ojp.gov</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 FCC v. Pacifica Foundation. The FCC fined the company for indecent language on the air. The court agreed, leading to a new rule - between the hours of 6am and 10pm, indecent content was banned from television and radio (Ross et al., 2019).</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Congress has passed a number of laws aimed largely at protecting children, including;</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Child Pornography Protection Act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Telecommunications Act of 1996</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Communications Decency Act</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Child Online Protection Act in 1998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Violating obscenity laws can bring serious </a:t>
            </a:r>
            <a:r>
              <a:rPr lang="en-US" sz="1800" dirty="0" err="1">
                <a:effectLst/>
                <a:latin typeface="Times New Roman" panose="02020603050405020304" pitchFamily="18" charset="0"/>
                <a:ea typeface="Times New Roman" panose="02020603050405020304" pitchFamily="18" charset="0"/>
              </a:rPr>
              <a:t>serious</a:t>
            </a:r>
            <a:r>
              <a:rPr lang="en-US" sz="1800" dirty="0">
                <a:effectLst/>
                <a:latin typeface="Times New Roman" panose="02020603050405020304" pitchFamily="18" charset="0"/>
                <a:ea typeface="Times New Roman" panose="02020603050405020304" pitchFamily="18" charset="0"/>
              </a:rPr>
              <a:t> consequences including fines and potential prison time. If convicted, an individual could face up to two years in prison and fines. When obscene materials involve minors under 16 years of age, the offending party, if convicted could be sentenced to up to 10 years in prison as well as hefty fines (</a:t>
            </a:r>
            <a:r>
              <a:rPr lang="en-US" sz="1800" dirty="0" err="1">
                <a:effectLst/>
                <a:latin typeface="Times New Roman" panose="02020603050405020304" pitchFamily="18" charset="0"/>
                <a:ea typeface="Times New Roman" panose="02020603050405020304" pitchFamily="18" charset="0"/>
              </a:rPr>
              <a:t>justice,gov</a:t>
            </a:r>
            <a:r>
              <a:rPr lang="en-US" sz="1800" dirty="0">
                <a:effectLst/>
                <a:latin typeface="Times New Roman" panose="02020603050405020304" pitchFamily="18" charset="0"/>
                <a:ea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13</a:t>
            </a:fld>
            <a:endParaRPr lang="en-US"/>
          </a:p>
        </p:txBody>
      </p:sp>
    </p:spTree>
    <p:extLst>
      <p:ext uri="{BB962C8B-B14F-4D97-AF65-F5344CB8AC3E}">
        <p14:creationId xmlns:p14="http://schemas.microsoft.com/office/powerpoint/2010/main" val="326207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Commercial Speech encompasses any communications relating to business advertising, promotional literature, or commerce in general, including contracts or business transaction proposals serving no purpose in science, art, or the exploration of ideas.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Commercial speech receives limited protections under the First Amendment. The Supreme Court has established  tests to determine the level of protection commercial speech receives.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first test is known as the Central Hudson test - a result of the Central Hudson Gas and Electric  Corporation v. Public Service Commission. The test concludes that commercial speech is constitutional if it's non-deceptive, truthful, and not relating to an illegal activity, the neutrality of the content, and the states interest isn't substantial enough to regulate the speech.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Certain products face far more stringent regulations. The products are referred to as "disfavored products" and include alcohol, tobacco, guns, and gambling. These products tend to have greater limitations placed on their marketing.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Federal government has primary jurisdiction over commercial entities and assert authority through </a:t>
            </a:r>
            <a:r>
              <a:rPr lang="en-US" sz="1800" dirty="0" err="1">
                <a:effectLst/>
                <a:latin typeface="Times New Roman" panose="02020603050405020304" pitchFamily="18" charset="0"/>
                <a:ea typeface="Times New Roman" panose="02020603050405020304" pitchFamily="18" charset="0"/>
              </a:rPr>
              <a:t>through</a:t>
            </a:r>
            <a:r>
              <a:rPr lang="en-US" sz="1800" dirty="0">
                <a:effectLst/>
                <a:latin typeface="Times New Roman" panose="02020603050405020304" pitchFamily="18" charset="0"/>
                <a:ea typeface="Times New Roman" panose="02020603050405020304" pitchFamily="18" charset="0"/>
              </a:rPr>
              <a:t> the Federal Trade Commission, or FTC, the Food and Drug Administration, or FDA, and the U.S. Department of Health and Human Services The FTC's purpose is to ensure a free and fair, and honest commercial trade system. The FDA oversees regulation of tobacco products; the </a:t>
            </a:r>
            <a:r>
              <a:rPr lang="en-US" sz="1800" dirty="0" err="1">
                <a:effectLst/>
                <a:latin typeface="Times New Roman" panose="02020603050405020304" pitchFamily="18" charset="0"/>
                <a:ea typeface="Times New Roman" panose="02020603050405020304" pitchFamily="18" charset="0"/>
              </a:rPr>
              <a:t>U.S.Department</a:t>
            </a:r>
            <a:r>
              <a:rPr lang="en-US" sz="1800" dirty="0">
                <a:effectLst/>
                <a:latin typeface="Times New Roman" panose="02020603050405020304" pitchFamily="18" charset="0"/>
                <a:ea typeface="Times New Roman" panose="02020603050405020304" pitchFamily="18" charset="0"/>
              </a:rPr>
              <a:t> of Agriculture, or USDA oversees food related products; and the U.S. Department of Health and Human Services oversee advertising of prescription drugs (Ross et. al., 2019).</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Federal Trade Commission has enacted a number of Laws aimed at protecting consumers. Some of these laws include the Identity Theft Act, The Fair Credit Reporting Act, and the Telemarketing Sale Rule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ftc.gov</a:t>
            </a:r>
            <a:r>
              <a:rPr lang="en-US" sz="1800" dirty="0">
                <a:effectLst/>
                <a:latin typeface="Times New Roman" panose="02020603050405020304" pitchFamily="18" charset="0"/>
                <a:ea typeface="Times New Roman" panose="02020603050405020304" pitchFamily="18" charset="0"/>
              </a:rPr>
              <a:t>, 2022). Penalties for violations involving deception can be as much as $10,000.00 and up to one year in prison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law.cornell.edu</a:t>
            </a:r>
            <a:r>
              <a:rPr lang="en-US" sz="1800" dirty="0">
                <a:effectLst/>
                <a:latin typeface="Times New Roman" panose="02020603050405020304" pitchFamily="18" charset="0"/>
                <a:ea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When performing in a commercial capacity, always be truthful in marketing and advertising campaigns to avoid accusations of deceptive advertising</a:t>
            </a: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15</a:t>
            </a:fld>
            <a:endParaRPr lang="en-US"/>
          </a:p>
        </p:txBody>
      </p:sp>
    </p:spTree>
    <p:extLst>
      <p:ext uri="{BB962C8B-B14F-4D97-AF65-F5344CB8AC3E}">
        <p14:creationId xmlns:p14="http://schemas.microsoft.com/office/powerpoint/2010/main" val="917448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Laws pertaining to Free ditch are established to protect both an individual's or organization's right to speak freely white simultaneously protecting society as a whole and an individual or organization's  privacy,  image, and intellectual property. Legal redress for violation of one's privacy can be brought by a civil lawsuit in court. In some cases, criminal charges may be warranted. Laws come into existing through a variety of methods. The executive branch of the government has created specialized departments including the Federal Trade Commission and the Federal Communications Commission. Congress has passed numerous laws to protect insider's privacy and children from dangerous content. The Supreme Court has established itself as the authority on matters of constitutionality and have set precedents for deciding future cases. Although the First Amendment protects a majority of speech and self-expression, there are areas of speech and self-expression that are not protected. Ignorance of the law is no excuse.</a:t>
            </a: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16</a:t>
            </a:fld>
            <a:endParaRPr lang="en-US"/>
          </a:p>
        </p:txBody>
      </p:sp>
    </p:spTree>
    <p:extLst>
      <p:ext uri="{BB962C8B-B14F-4D97-AF65-F5344CB8AC3E}">
        <p14:creationId xmlns:p14="http://schemas.microsoft.com/office/powerpoint/2010/main" val="3636485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17</a:t>
            </a:fld>
            <a:endParaRPr lang="en-US"/>
          </a:p>
        </p:txBody>
      </p:sp>
    </p:spTree>
    <p:extLst>
      <p:ext uri="{BB962C8B-B14F-4D97-AF65-F5344CB8AC3E}">
        <p14:creationId xmlns:p14="http://schemas.microsoft.com/office/powerpoint/2010/main" val="6189485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18</a:t>
            </a:fld>
            <a:endParaRPr lang="en-US"/>
          </a:p>
        </p:txBody>
      </p:sp>
    </p:spTree>
    <p:extLst>
      <p:ext uri="{BB962C8B-B14F-4D97-AF65-F5344CB8AC3E}">
        <p14:creationId xmlns:p14="http://schemas.microsoft.com/office/powerpoint/2010/main" val="1999581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19</a:t>
            </a:fld>
            <a:endParaRPr lang="en-US"/>
          </a:p>
        </p:txBody>
      </p:sp>
    </p:spTree>
    <p:extLst>
      <p:ext uri="{BB962C8B-B14F-4D97-AF65-F5344CB8AC3E}">
        <p14:creationId xmlns:p14="http://schemas.microsoft.com/office/powerpoint/2010/main" val="2048792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20</a:t>
            </a:fld>
            <a:endParaRPr lang="en-US"/>
          </a:p>
        </p:txBody>
      </p:sp>
    </p:spTree>
    <p:extLst>
      <p:ext uri="{BB962C8B-B14F-4D97-AF65-F5344CB8AC3E}">
        <p14:creationId xmlns:p14="http://schemas.microsoft.com/office/powerpoint/2010/main" val="1967086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2</a:t>
            </a:fld>
            <a:endParaRPr lang="en-US"/>
          </a:p>
        </p:txBody>
      </p:sp>
    </p:spTree>
    <p:extLst>
      <p:ext uri="{BB962C8B-B14F-4D97-AF65-F5344CB8AC3E}">
        <p14:creationId xmlns:p14="http://schemas.microsoft.com/office/powerpoint/2010/main" val="3933432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First Amendment right to free speech is one of the most dynamic concepts relating to American freedom. There are a number of complexities pertaining to free speech. In constant flux, the government and the Supreme Court must carefully weigh out individual personal liberties versus individual rights to privacy;  individual rights to freely say or publish content without restriction or regulation versus protecting individuals and society as a whole from harm</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There are five legal constructs that govern free speech. They are statutory law, common law, equity law, administrative law, and executive orders.</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Statutory law: sometimes referred to as black letter law are laws written and enacted by elected governments at all levels including local, state, and federal entities.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Common law: law based on previous court decisions which become the doctrinal foundation that is used to guide decisions in later cases.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Equity law: law based on prior decisions made by judges and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and</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rooted in ethical standards and fairness.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Administrative law: law based on regulations imposed by agencies directly established and directed by the executive branch of the government.</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Executive orders: laws based on decrees. These can be issued at the federal level by the presidents and at the state level by governors.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 	Statutory law are laws created by the legislative branch of the government, common and equity laws are established by the judicial branch, and administrative laws are regulatory in nature and imposed and enforced by the executive of branch of the government (Ross et al., 2019).</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3</a:t>
            </a:fld>
            <a:endParaRPr lang="en-US"/>
          </a:p>
        </p:txBody>
      </p:sp>
    </p:spTree>
    <p:extLst>
      <p:ext uri="{BB962C8B-B14F-4D97-AF65-F5344CB8AC3E}">
        <p14:creationId xmlns:p14="http://schemas.microsoft.com/office/powerpoint/2010/main" val="204618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Free speech is the right of an individual to express them self. Free speech covers many areas including political speech, commercial speech, student speech, religious speech, and even hate speech. Free speech - particularly political speech - was the activity of greatest concern to the Founding Fathers (Ginsburg </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et.al</a:t>
            </a:r>
            <a:r>
              <a:rPr lang="en-US" sz="1800" dirty="0">
                <a:effectLst/>
                <a:latin typeface="Times New Roman" panose="02020603050405020304" pitchFamily="18" charset="0"/>
                <a:ea typeface="Times New Roman" panose="02020603050405020304" pitchFamily="18" charset="0"/>
              </a:rPr>
              <a:t>., 2017). Some suggest that the right to free speech was  addressed in the First Amendment to establish its importance as a human right. The ACLU states that, "When the Framers of the Constitution insisted on free speech rights, one of their aims was so that all Americans - no matter their social class or position in our society - could vigorously examine and criticize our government (</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aclu.org</a:t>
            </a:r>
            <a:r>
              <a:rPr lang="en-US" sz="1800" dirty="0">
                <a:effectLst/>
                <a:latin typeface="Times New Roman" panose="02020603050405020304" pitchFamily="18" charset="0"/>
                <a:ea typeface="Times New Roman" panose="02020603050405020304" pitchFamily="18" charset="0"/>
              </a:rPr>
              <a:t>, 2022). The constitution and laws that govern free speech carefully balance the rights to Free self-expression with rights to privacy and preservation of character and reputation.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Speech that isn't protected under the First Amendment includes libel or slander (if </a:t>
            </a:r>
            <a:r>
              <a:rPr lang="en-US" sz="1800" dirty="0" err="1">
                <a:effectLst/>
                <a:latin typeface="Times New Roman" panose="02020603050405020304" pitchFamily="18" charset="0"/>
                <a:ea typeface="Times New Roman" panose="02020603050405020304" pitchFamily="18" charset="0"/>
              </a:rPr>
              <a:t>proveable</a:t>
            </a:r>
            <a:r>
              <a:rPr lang="en-US" sz="1800" dirty="0">
                <a:effectLst/>
                <a:latin typeface="Times New Roman" panose="02020603050405020304" pitchFamily="18" charset="0"/>
                <a:ea typeface="Times New Roman" panose="02020603050405020304" pitchFamily="18" charset="0"/>
              </a:rPr>
              <a:t>); theft of intellectual property - copyrighted and trademarked works; obscene content;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4</a:t>
            </a:fld>
            <a:endParaRPr lang="en-US"/>
          </a:p>
        </p:txBody>
      </p:sp>
    </p:spTree>
    <p:extLst>
      <p:ext uri="{BB962C8B-B14F-4D97-AF65-F5344CB8AC3E}">
        <p14:creationId xmlns:p14="http://schemas.microsoft.com/office/powerpoint/2010/main" val="1456159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Privacy is a constitutionally protected right to which everyone is entitled. While privacy isn't specifically addressed in the Constitution, there are a number of amendments that allude to the protection of privacy. Among them are the Third, Fourth, Fifth, Ninth, and Fourteenth Amendments.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Supreme Court maintains power of judicial review (Locke and Wright, 2019).  It is the Supreme Court’s role to protect individual privacy rights  </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5</a:t>
            </a:fld>
            <a:endParaRPr lang="en-US"/>
          </a:p>
        </p:txBody>
      </p:sp>
    </p:spTree>
    <p:extLst>
      <p:ext uri="{BB962C8B-B14F-4D97-AF65-F5344CB8AC3E}">
        <p14:creationId xmlns:p14="http://schemas.microsoft.com/office/powerpoint/2010/main" val="21416676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Communications professionals play a role in protecting, or at least observing privacy rights - a role that is proportionately related to ethical. The International Association of Business Communicators list the code of ethics for communications professionals as: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Honesty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Accuracy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Law abiding</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Follows public policies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Maintains confidentiality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Supports free speech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Sensitive towards others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Gives appropriate attribution for others work</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Avoids conflicts of interest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Provides full disclosure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Receives written consent when a conflict of interest exists,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Does not accept undisclosed gifts - monetary or otherwise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Doesn't promise or guarantee results that are not within the ones power to deliver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t>
            </a:r>
            <a:r>
              <a:rPr lang="en-US" sz="1800" u="sng" dirty="0">
                <a:solidFill>
                  <a:srgbClr val="0000FF"/>
                </a:solidFill>
                <a:effectLst/>
                <a:latin typeface="Times New Roman" panose="02020603050405020304" pitchFamily="18" charset="0"/>
                <a:ea typeface="Times New Roman" panose="02020603050405020304" pitchFamily="18" charset="0"/>
                <a:hlinkClick r:id="rId3"/>
              </a:rPr>
              <a:t>iabc.com</a:t>
            </a:r>
            <a:r>
              <a:rPr lang="en-US" sz="1800" dirty="0">
                <a:effectLst/>
                <a:latin typeface="Times New Roman" panose="02020603050405020304" pitchFamily="18" charset="0"/>
                <a:ea typeface="Times New Roman" panose="02020603050405020304" pitchFamily="18" charset="0"/>
              </a:rPr>
              <a:t>, 2022).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Similarly, the Public Relations Society of America provides ethical standards that closely reflect those of the IABC. they are: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Advocacy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Honesty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Expertise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Independence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Loyalty to</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Fairness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t>
            </a:r>
            <a:r>
              <a:rPr lang="en-US" sz="1800" u="sng" dirty="0">
                <a:solidFill>
                  <a:srgbClr val="0000FF"/>
                </a:solidFill>
                <a:effectLst/>
                <a:latin typeface="Times New Roman" panose="02020603050405020304" pitchFamily="18" charset="0"/>
                <a:ea typeface="Times New Roman" panose="02020603050405020304" pitchFamily="18" charset="0"/>
                <a:hlinkClick r:id="rId4"/>
              </a:rPr>
              <a:t>prsa.org</a:t>
            </a:r>
            <a:r>
              <a:rPr lang="en-US" sz="1800" dirty="0">
                <a:effectLst/>
                <a:latin typeface="Times New Roman" panose="02020603050405020304" pitchFamily="18" charset="0"/>
                <a:ea typeface="Times New Roman" panose="02020603050405020304" pitchFamily="18" charset="0"/>
              </a:rPr>
              <a:t>, 2022).</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6</a:t>
            </a:fld>
            <a:endParaRPr lang="en-US"/>
          </a:p>
        </p:txBody>
      </p:sp>
    </p:spTree>
    <p:extLst>
      <p:ext uri="{BB962C8B-B14F-4D97-AF65-F5344CB8AC3E}">
        <p14:creationId xmlns:p14="http://schemas.microsoft.com/office/powerpoint/2010/main" val="3624995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200000"/>
              </a:lnSpc>
              <a:spcBef>
                <a:spcPts val="0"/>
              </a:spcBef>
              <a:spcAft>
                <a:spcPts val="0"/>
              </a:spcAft>
              <a:tabLst>
                <a:tab pos="400050" algn="l"/>
              </a:tabLst>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Supreme court has held in a number of cases that individual privacy rights are constitutionally protected. For example, in Riley v. California, the information and data on an individual’s personal cell phone can't be accessed without a warrant (Ross et al. 2019).  Violating an individual's privacy can be considered an intrusion. In Katz v. United States, the Court established the "reasonable expectation of privacy test" which determines whether an individual has a reasonable expectation of privacy in a given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situationn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and is recognized as a reasonable expectation by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society.However</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in cases involving employer communications equipment, such as cellphones and computers, employees have no right or expectation of privacy as employers have an interest in knowing if illegal activity is taking place on company owned property. This concept was upheld in the City of Ontario v.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Quon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the Supreme Court held that because the communications equipment was government owned, the employee did not have a right to expect privacy ((Ross et al., 2019)</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City of Ontario v.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Quon</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Katz v. United States</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Reasonable expectation of privacy </a:t>
            </a:r>
            <a:b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Other violations of individual privacy rights include: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False light; a  blatant mis-representation by false information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Appropriation:  use of an individual's name, identity, or likeness is used without consent - usually for commercial purposes</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Violating intimate details. </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There are some exceptions, including news-worthiness or a matter of legitimate public concern (Ross et al., 2019)</a:t>
            </a:r>
            <a:br>
              <a:rPr lang="en-US" sz="1800" dirty="0">
                <a:effectLst/>
                <a:latin typeface="Times New Roman" panose="02020603050405020304" pitchFamily="18" charset="0"/>
                <a:ea typeface="Times New Roman" panose="02020603050405020304" pitchFamily="18" charset="0"/>
              </a:rPr>
            </a:br>
            <a:endParaRPr lang="en-US" sz="1800" dirty="0"/>
          </a:p>
        </p:txBody>
      </p:sp>
      <p:sp>
        <p:nvSpPr>
          <p:cNvPr id="4" name="Slide Number Placeholder 3"/>
          <p:cNvSpPr>
            <a:spLocks noGrp="1"/>
          </p:cNvSpPr>
          <p:nvPr>
            <p:ph type="sldNum" sz="quarter" idx="5"/>
          </p:nvPr>
        </p:nvSpPr>
        <p:spPr/>
        <p:txBody>
          <a:bodyPr/>
          <a:lstStyle/>
          <a:p>
            <a:fld id="{68F7E9B5-9A30-41A1-BFDC-C039713DFF37}" type="slidenum">
              <a:rPr lang="en-US" smtClean="0"/>
              <a:t>7</a:t>
            </a:fld>
            <a:endParaRPr lang="en-US"/>
          </a:p>
        </p:txBody>
      </p:sp>
    </p:spTree>
    <p:extLst>
      <p:ext uri="{BB962C8B-B14F-4D97-AF65-F5344CB8AC3E}">
        <p14:creationId xmlns:p14="http://schemas.microsoft.com/office/powerpoint/2010/main" val="2177716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	 Laws regarding free speech (and privacy rights) evolve with society. Some laws change as a result of changing social beliefs and attitudes which often shift over time. Technological advancements have become a new area of concern for citizens. Electronic communications -cell phone and computer use,  the internet, and social media - modern business and communications habits have allowed private information to become increasingly accessible.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Cellphone, internet service providers, financial institutions collect information and data on customers. Through the third party doctrine, any individual who voluntarily offers personal information is giving consent, forfeiting the expectation to a right of privacy.</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Risks associated with data collection and the prominent use of technology include data breaches and stolen personal or financial information. </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Data collection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Third party doctrine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Data breach</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Stolen or hacked personal or financial information</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Consent</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The government has enacted numerous laws to protect the people's privacy. Among them are:</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Federal Electronic Communications Privacy Act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Wiretapping and Electronic Surveillance Act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The Computer Fraud and Abuse Act</a:t>
            </a: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 • The Stored Communications Act</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Penalties for violating privacy laws can be criminal or civil and range from summary judgment to fines and/or prison time. Be mindful how the information is obtained and shared to avoid violating </a:t>
            </a:r>
            <a:r>
              <a:rPr lang="en-US" sz="1800" dirty="0" err="1">
                <a:effectLst/>
                <a:latin typeface="Times New Roman" panose="02020603050405020304" pitchFamily="18" charset="0"/>
                <a:ea typeface="Times New Roman" panose="02020603050405020304" pitchFamily="18" charset="0"/>
              </a:rPr>
              <a:t>anyones</a:t>
            </a:r>
            <a:r>
              <a:rPr lang="en-US" sz="1800" dirty="0">
                <a:effectLst/>
                <a:latin typeface="Times New Roman" panose="02020603050405020304" pitchFamily="18" charset="0"/>
                <a:ea typeface="Times New Roman" panose="02020603050405020304" pitchFamily="18" charset="0"/>
              </a:rPr>
              <a:t> privacy. Don't share client personal or financial information. As a communications professional, confidentiality is paramount.</a:t>
            </a: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8</a:t>
            </a:fld>
            <a:endParaRPr lang="en-US"/>
          </a:p>
        </p:txBody>
      </p:sp>
    </p:spTree>
    <p:extLst>
      <p:ext uri="{BB962C8B-B14F-4D97-AF65-F5344CB8AC3E}">
        <p14:creationId xmlns:p14="http://schemas.microsoft.com/office/powerpoint/2010/main" val="1849270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Intellectual property laws are laws designed to protect the original creative work(s) of an individual or group. Intellectual property laws include Copyright law and Trademark laws.</a:t>
            </a:r>
            <a:br>
              <a:rPr lang="en-US" sz="1800" dirty="0">
                <a:effectLst/>
                <a:latin typeface="Times New Roman" panose="02020603050405020304" pitchFamily="18" charset="0"/>
                <a:ea typeface="Times New Roman" panose="02020603050405020304" pitchFamily="18" charset="0"/>
              </a:rPr>
            </a:br>
            <a:endParaRPr lang="en-US" dirty="0"/>
          </a:p>
        </p:txBody>
      </p:sp>
      <p:sp>
        <p:nvSpPr>
          <p:cNvPr id="4" name="Slide Number Placeholder 3"/>
          <p:cNvSpPr>
            <a:spLocks noGrp="1"/>
          </p:cNvSpPr>
          <p:nvPr>
            <p:ph type="sldNum" sz="quarter" idx="5"/>
          </p:nvPr>
        </p:nvSpPr>
        <p:spPr/>
        <p:txBody>
          <a:bodyPr/>
          <a:lstStyle/>
          <a:p>
            <a:fld id="{68F7E9B5-9A30-41A1-BFDC-C039713DFF37}" type="slidenum">
              <a:rPr lang="en-US" smtClean="0"/>
              <a:t>9</a:t>
            </a:fld>
            <a:endParaRPr lang="en-US"/>
          </a:p>
        </p:txBody>
      </p:sp>
    </p:spTree>
    <p:extLst>
      <p:ext uri="{BB962C8B-B14F-4D97-AF65-F5344CB8AC3E}">
        <p14:creationId xmlns:p14="http://schemas.microsoft.com/office/powerpoint/2010/main" val="29405882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CADFE-C3E0-7284-F677-20BB793BCC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FBC1D2-AF4C-CC05-6585-90AA2FE26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6CC9CE-33A5-18E6-3C0E-4E64B8431E6F}"/>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79D38BDA-E79C-812D-F47D-3AA0DF0EA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3A270-EF4B-87B2-3DAB-5AB046111E09}"/>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1980696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CA19D-967E-52B4-1306-4E1BC157F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30CDBF-CBCC-D5EF-D2C1-298EC6A2B7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205D3-C672-2E37-305B-26407C9551E0}"/>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19E6696A-143F-0231-F4D8-71C514C793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2A3699-DDF5-0192-3030-08482438B850}"/>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20156976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67D568-CC91-5574-20FB-0B77EA902D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97272F-2D24-75A6-E5B9-6CBFA589EB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1328F3-F5EC-CC9E-496B-088B478CD3A6}"/>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D87073F5-EA1C-71F5-759F-6D8C422C3D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DFDCC1-1D1A-0B55-1E4B-20EA31C967E0}"/>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2067936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C84CA-89E4-B486-AB98-1B1007901F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5FE91F-49F9-3E72-F4D3-F8DF826896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663BC-80B7-C699-7A1E-59F35C438411}"/>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2323DA13-2988-1E36-AA88-0F44F1D178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10755B-9E5B-1629-46CC-B3832B801C83}"/>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4091662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D1961B-021B-0F0F-8835-F955C814F8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BA2226-996E-4B96-3610-8F3BEC1A8D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74AF35-B338-2025-4A1B-2CFB48D8CD30}"/>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9E040B4F-5CFA-005B-7480-5F50DED8D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C00C5-5C2A-8A81-15B5-8EEBEA75A089}"/>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1382145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5C331-AC64-E8F0-AE9D-D372A6322C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252804-16F5-EDD0-E606-1356AE28D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A12E1AF-49FB-F72C-C2C4-8F4471C27A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53C1BB-FE7D-2AA1-CEFE-B848E03094B3}"/>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6" name="Footer Placeholder 5">
            <a:extLst>
              <a:ext uri="{FF2B5EF4-FFF2-40B4-BE49-F238E27FC236}">
                <a16:creationId xmlns:a16="http://schemas.microsoft.com/office/drawing/2014/main" id="{ABC832BD-4A70-90FC-C878-14E6A2FE71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96B9319-1D56-98D6-AD9D-016DF7410646}"/>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354266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EA32B5-3769-FFAD-85BA-2817F121DA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7B309A-F64B-B3B5-FE95-184002C4E1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AB5AF5-EF5C-B186-48D2-BF0BF2596F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D6887A-8139-7572-6979-F1C3425CEF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B6E9945-FB1B-5D8D-2447-5181FCD021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267DB1-870F-315D-5C46-EC835AAF4F62}"/>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8" name="Footer Placeholder 7">
            <a:extLst>
              <a:ext uri="{FF2B5EF4-FFF2-40B4-BE49-F238E27FC236}">
                <a16:creationId xmlns:a16="http://schemas.microsoft.com/office/drawing/2014/main" id="{11F9B4A8-C6F1-DFE1-0A76-ACCB82BE73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D95C93-5056-A2CD-BBA9-E0B141FB20DD}"/>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3635337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2778C-7A78-23F0-E966-0238119C98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5CE598-AB2D-6BFE-3568-7DB45160DD20}"/>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4" name="Footer Placeholder 3">
            <a:extLst>
              <a:ext uri="{FF2B5EF4-FFF2-40B4-BE49-F238E27FC236}">
                <a16:creationId xmlns:a16="http://schemas.microsoft.com/office/drawing/2014/main" id="{618C2EA4-429A-88E0-5948-35FC63BA46C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AD997F-F6C5-CF1F-77C2-BDA9E359FA75}"/>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2902977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3376FB-574D-F5B2-DD66-7DABA08094CF}"/>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3" name="Footer Placeholder 2">
            <a:extLst>
              <a:ext uri="{FF2B5EF4-FFF2-40B4-BE49-F238E27FC236}">
                <a16:creationId xmlns:a16="http://schemas.microsoft.com/office/drawing/2014/main" id="{1C1006BB-A783-9165-F85B-E77EB2A88E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2E48AC-9A1D-EB12-FFC9-50F6FDA0DABC}"/>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324148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6399-4736-CFD4-BF58-93423FB3D3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1AB4C6-EABF-9591-C390-F4148791E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D3A4FF-D091-A5D1-D294-724852142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F02C8B7-72D5-D503-4C34-B3B7B31C99EC}"/>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6" name="Footer Placeholder 5">
            <a:extLst>
              <a:ext uri="{FF2B5EF4-FFF2-40B4-BE49-F238E27FC236}">
                <a16:creationId xmlns:a16="http://schemas.microsoft.com/office/drawing/2014/main" id="{202BC868-66C0-0265-BA70-E769DD2167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6E1D28-3292-F254-4008-308B8EB593E6}"/>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362149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11A33-CB54-F208-CED8-12A53680D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7EB214-E30F-8F2A-ACF7-5E83A3D39D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5D748C-DB3F-59A4-407C-41F1879A61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71324C-4714-9CA3-ED48-D38689A6F088}"/>
              </a:ext>
            </a:extLst>
          </p:cNvPr>
          <p:cNvSpPr>
            <a:spLocks noGrp="1"/>
          </p:cNvSpPr>
          <p:nvPr>
            <p:ph type="dt" sz="half" idx="10"/>
          </p:nvPr>
        </p:nvSpPr>
        <p:spPr/>
        <p:txBody>
          <a:bodyPr/>
          <a:lstStyle/>
          <a:p>
            <a:fld id="{192E0AEC-8294-4610-81B9-4B7552CF6423}" type="datetimeFigureOut">
              <a:rPr lang="en-US" smtClean="0"/>
              <a:t>2/2/2023</a:t>
            </a:fld>
            <a:endParaRPr lang="en-US"/>
          </a:p>
        </p:txBody>
      </p:sp>
      <p:sp>
        <p:nvSpPr>
          <p:cNvPr id="6" name="Footer Placeholder 5">
            <a:extLst>
              <a:ext uri="{FF2B5EF4-FFF2-40B4-BE49-F238E27FC236}">
                <a16:creationId xmlns:a16="http://schemas.microsoft.com/office/drawing/2014/main" id="{09C363AD-74AB-0CE1-8E9D-36E0F01AB0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DC33AC-1745-56F9-1AC1-CEE35D8020B8}"/>
              </a:ext>
            </a:extLst>
          </p:cNvPr>
          <p:cNvSpPr>
            <a:spLocks noGrp="1"/>
          </p:cNvSpPr>
          <p:nvPr>
            <p:ph type="sldNum" sz="quarter" idx="12"/>
          </p:nvPr>
        </p:nvSpPr>
        <p:spPr/>
        <p:txBody>
          <a:bodyPr/>
          <a:lstStyle/>
          <a:p>
            <a:fld id="{14B4E9FA-B865-489B-9156-5B884C658725}" type="slidenum">
              <a:rPr lang="en-US" smtClean="0"/>
              <a:t>‹#›</a:t>
            </a:fld>
            <a:endParaRPr lang="en-US"/>
          </a:p>
        </p:txBody>
      </p:sp>
    </p:spTree>
    <p:extLst>
      <p:ext uri="{BB962C8B-B14F-4D97-AF65-F5344CB8AC3E}">
        <p14:creationId xmlns:p14="http://schemas.microsoft.com/office/powerpoint/2010/main" val="23641278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7BA8CB-9A4F-1FBE-3403-0D2A90AFFF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7C94C25-6684-806C-3EA4-572D4DAAA4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F3FE64-37AD-2B22-34BE-704FB192D5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2E0AEC-8294-4610-81B9-4B7552CF6423}" type="datetimeFigureOut">
              <a:rPr lang="en-US" smtClean="0"/>
              <a:t>2/2/2023</a:t>
            </a:fld>
            <a:endParaRPr lang="en-US"/>
          </a:p>
        </p:txBody>
      </p:sp>
      <p:sp>
        <p:nvSpPr>
          <p:cNvPr id="5" name="Footer Placeholder 4">
            <a:extLst>
              <a:ext uri="{FF2B5EF4-FFF2-40B4-BE49-F238E27FC236}">
                <a16:creationId xmlns:a16="http://schemas.microsoft.com/office/drawing/2014/main" id="{B6F39246-DDCC-9F14-AEB1-6A53EF29C6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BFF336-F6B8-957B-7662-A22E940A6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B4E9FA-B865-489B-9156-5B884C658725}" type="slidenum">
              <a:rPr lang="en-US" smtClean="0"/>
              <a:t>‹#›</a:t>
            </a:fld>
            <a:endParaRPr lang="en-US"/>
          </a:p>
        </p:txBody>
      </p:sp>
    </p:spTree>
    <p:extLst>
      <p:ext uri="{BB962C8B-B14F-4D97-AF65-F5344CB8AC3E}">
        <p14:creationId xmlns:p14="http://schemas.microsoft.com/office/powerpoint/2010/main" val="3593836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8" Type="http://schemas.openxmlformats.org/officeDocument/2006/relationships/hyperlink" Target="http://www.istockphoto.com/photo/we-the-people-gm616875356-107177373" TargetMode="External"/><Relationship Id="rId13" Type="http://schemas.openxmlformats.org/officeDocument/2006/relationships/hyperlink" Target="https://rightofpublicity.com/statutes" TargetMode="External"/><Relationship Id="rId3" Type="http://schemas.openxmlformats.org/officeDocument/2006/relationships/slideLayout" Target="../slideLayouts/slideLayout7.xml"/><Relationship Id="rId7" Type="http://schemas.openxmlformats.org/officeDocument/2006/relationships/hyperlink" Target="https://www.dglaw.com/wp-content/uploads/2021/09/Klausner_Edelman_Expert_QnA_Right_of_Publicity.pdf" TargetMode="External"/><Relationship Id="rId12" Type="http://schemas.openxmlformats.org/officeDocument/2006/relationships/hyperlink" Target="https://www.fcc.gov/consumers/guides/obscene-indecent-and-profane-broadcast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justice.gov/criminal-ceos/citizens-guide-us-federal-law-obscenity#:~:text=Convicted%20offenders%20face%20fines%20and%20up%20to%205%20years%20in,cable%20or%20subscription%20television%20respectively" TargetMode="External"/><Relationship Id="rId11" Type="http://schemas.openxmlformats.org/officeDocument/2006/relationships/hyperlink" Target="https://www.nolo.com/legal-encyclopedia/content/lanham-act.html" TargetMode="External"/><Relationship Id="rId5" Type="http://schemas.openxmlformats.org/officeDocument/2006/relationships/hyperlink" Target="https://www.elon.edu/u/news/2021/02/04/active-citizen-series-deliberative-dialogue-on-free-speech-and-the-inclusive-campus-how-do-we-foster-the-campus-community-we-want/" TargetMode="External"/><Relationship Id="rId10" Type="http://schemas.openxmlformats.org/officeDocument/2006/relationships/hyperlink" Target="http://www.nolo.com/" TargetMode="External"/><Relationship Id="rId4" Type="http://schemas.openxmlformats.org/officeDocument/2006/relationships/notesSlide" Target="../notesSlides/notesSlide17.xml"/><Relationship Id="rId9" Type="http://schemas.openxmlformats.org/officeDocument/2006/relationships/hyperlink" Target="https://online.vitalsource.com/books/9781544377612" TargetMode="External"/><Relationship Id="rId1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hyperlink" Target="https://online.vitalsource.com/books/9781544377612" TargetMode="External"/><Relationship Id="rId13" Type="http://schemas.openxmlformats.org/officeDocument/2006/relationships/hyperlink" Target="http://www.mtsu.edu/first-amendment/encyclopedia/case-all" TargetMode="External"/><Relationship Id="rId3" Type="http://schemas.openxmlformats.org/officeDocument/2006/relationships/slideLayout" Target="../slideLayouts/slideLayout7.xml"/><Relationship Id="rId7" Type="http://schemas.openxmlformats.org/officeDocument/2006/relationships/hyperlink" Target="https://www.justice.gov/archives/jm/criminal-resource-manual-1852-copyright-infringement-penalties-17-usc-506a-and-18-usc-2319" TargetMode="External"/><Relationship Id="rId12" Type="http://schemas.openxmlformats.org/officeDocument/2006/relationships/hyperlink" Target="http://constitutioncenter.org/learn/educational-resources/historical-documents/bill-of-rights"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bja.ojp.gov/program/it/privacy-civil-liberties/authorities/statutes/1288" TargetMode="External"/><Relationship Id="rId11" Type="http://schemas.openxmlformats.org/officeDocument/2006/relationships/hyperlink" Target="http://constitutioncenter.org/" TargetMode="External"/><Relationship Id="rId5" Type="http://schemas.openxmlformats.org/officeDocument/2006/relationships/hyperlink" Target="https://rightofpublicity.com/statutes" TargetMode="External"/><Relationship Id="rId10" Type="http://schemas.openxmlformats.org/officeDocument/2006/relationships/hyperlink" Target="http://www.mtsu.edu/first-amendment/article/1095/telecommunications-act-of-1996" TargetMode="External"/><Relationship Id="rId4" Type="http://schemas.openxmlformats.org/officeDocument/2006/relationships/notesSlide" Target="../notesSlides/notesSlide18.xml"/><Relationship Id="rId9" Type="http://schemas.openxmlformats.org/officeDocument/2006/relationships/hyperlink" Target="http://www.britannica.com/topic/Supreme-Court-of-the-United-States" TargetMode="External"/><Relationship Id="rId1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prsa.org/about/ethics/prsa-code-of-ethics" TargetMode="External"/><Relationship Id="rId5" Type="http://schemas.openxmlformats.org/officeDocument/2006/relationships/hyperlink" Target="https://www.iabc.com/About/Purpose/Code-of-Ethics" TargetMode="External"/><Relationship Id="rId4"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slideLayout" Target="../slideLayouts/slideLayout7.xml"/><Relationship Id="rId7" Type="http://schemas.openxmlformats.org/officeDocument/2006/relationships/hyperlink" Target="https://www.britannica.com/topic/Supreme-Court-of-the-United-States"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5.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B23936-5E98-062F-7A1B-3BDBB4EDC0A4}"/>
              </a:ext>
            </a:extLst>
          </p:cNvPr>
          <p:cNvSpPr txBox="1"/>
          <p:nvPr/>
        </p:nvSpPr>
        <p:spPr>
          <a:xfrm>
            <a:off x="0" y="604911"/>
            <a:ext cx="12192000" cy="6093976"/>
          </a:xfrm>
          <a:prstGeom prst="rect">
            <a:avLst/>
          </a:prstGeom>
          <a:noFill/>
        </p:spPr>
        <p:txBody>
          <a:bodyPr wrap="square" rtlCol="0">
            <a:spAutoFit/>
          </a:bodyPr>
          <a:lstStyle/>
          <a:p>
            <a:pPr algn="ctr"/>
            <a:endParaRPr lang="en-US" sz="5400" b="1" dirty="0">
              <a:latin typeface="Algerian" panose="04020705040A02060702" pitchFamily="82" charset="0"/>
            </a:endParaRPr>
          </a:p>
          <a:p>
            <a:pPr algn="ctr"/>
            <a:r>
              <a:rPr lang="en-US" sz="5400" b="1" dirty="0">
                <a:latin typeface="Algerian" panose="04020705040A02060702" pitchFamily="82" charset="0"/>
              </a:rPr>
              <a:t>A Brief Summary</a:t>
            </a:r>
          </a:p>
          <a:p>
            <a:pPr algn="ctr"/>
            <a:r>
              <a:rPr lang="en-US" sz="5400" b="1" dirty="0">
                <a:latin typeface="Algerian" panose="04020705040A02060702" pitchFamily="82" charset="0"/>
              </a:rPr>
              <a:t>on</a:t>
            </a:r>
          </a:p>
          <a:p>
            <a:pPr algn="ctr"/>
            <a:r>
              <a:rPr lang="en-US" sz="5400" b="1" dirty="0">
                <a:latin typeface="Algerian" panose="04020705040A02060702" pitchFamily="82" charset="0"/>
              </a:rPr>
              <a:t>Communications Law </a:t>
            </a:r>
          </a:p>
          <a:p>
            <a:pPr algn="ctr"/>
            <a:r>
              <a:rPr lang="en-US" sz="5400" b="1" dirty="0">
                <a:latin typeface="Algerian" panose="04020705040A02060702" pitchFamily="82" charset="0"/>
              </a:rPr>
              <a:t>and </a:t>
            </a:r>
          </a:p>
          <a:p>
            <a:pPr algn="ctr"/>
            <a:r>
              <a:rPr lang="en-US" sz="5400" b="1" dirty="0">
                <a:latin typeface="Algerian" panose="04020705040A02060702" pitchFamily="82" charset="0"/>
              </a:rPr>
              <a:t>Ethics</a:t>
            </a:r>
          </a:p>
          <a:p>
            <a:pPr algn="ctr"/>
            <a:endParaRPr lang="en-US" sz="1100" b="1" dirty="0"/>
          </a:p>
          <a:p>
            <a:pPr algn="ctr"/>
            <a:endParaRPr lang="en-US" sz="1100" b="1" dirty="0"/>
          </a:p>
          <a:p>
            <a:pPr algn="ctr"/>
            <a:endParaRPr lang="en-US" sz="1100" b="1" dirty="0"/>
          </a:p>
          <a:p>
            <a:pPr algn="ctr"/>
            <a:endParaRPr lang="en-US" sz="1100" b="1" dirty="0"/>
          </a:p>
          <a:p>
            <a:pPr algn="ctr"/>
            <a:endParaRPr lang="en-US" sz="1100" b="1" dirty="0"/>
          </a:p>
          <a:p>
            <a:pPr algn="ctr"/>
            <a:r>
              <a:rPr lang="en-US" sz="1100" b="1" dirty="0"/>
              <a:t>An </a:t>
            </a:r>
            <a:r>
              <a:rPr lang="en-US" sz="1100" b="1"/>
              <a:t>Abraxas Presentation</a:t>
            </a:r>
            <a:endParaRPr lang="en-US" sz="1100" b="1" dirty="0"/>
          </a:p>
        </p:txBody>
      </p:sp>
      <p:pic>
        <p:nvPicPr>
          <p:cNvPr id="4" name="Audio 3">
            <a:hlinkClick r:id="" action="ppaction://media"/>
            <a:extLst>
              <a:ext uri="{FF2B5EF4-FFF2-40B4-BE49-F238E27FC236}">
                <a16:creationId xmlns:a16="http://schemas.microsoft.com/office/drawing/2014/main" id="{3E0D3BB5-0D4A-8DA4-53C8-6100D5FD67B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205664825"/>
      </p:ext>
    </p:extLst>
  </p:cSld>
  <p:clrMapOvr>
    <a:masterClrMapping/>
  </p:clrMapOvr>
  <mc:AlternateContent xmlns:mc="http://schemas.openxmlformats.org/markup-compatibility/2006" xmlns:p14="http://schemas.microsoft.com/office/powerpoint/2010/main">
    <mc:Choice Requires="p14">
      <p:transition spd="slow" p14:dur="2000" advTm="3559"/>
    </mc:Choice>
    <mc:Fallback xmlns="">
      <p:transition spd="slow" advTm="3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6C1D1F-7323-D586-F3BA-3C87CD76838D}"/>
              </a:ext>
            </a:extLst>
          </p:cNvPr>
          <p:cNvSpPr txBox="1"/>
          <p:nvPr/>
        </p:nvSpPr>
        <p:spPr>
          <a:xfrm>
            <a:off x="647114" y="149073"/>
            <a:ext cx="11043138" cy="923330"/>
          </a:xfrm>
          <a:prstGeom prst="rect">
            <a:avLst/>
          </a:prstGeom>
          <a:noFill/>
        </p:spPr>
        <p:txBody>
          <a:bodyPr wrap="square" rtlCol="0">
            <a:spAutoFit/>
          </a:bodyPr>
          <a:lstStyle/>
          <a:p>
            <a:pPr algn="ctr"/>
            <a:r>
              <a:rPr lang="en-US" sz="5400" b="1" dirty="0">
                <a:solidFill>
                  <a:schemeClr val="bg1"/>
                </a:solidFill>
                <a:effectLst/>
                <a:latin typeface="Times New Roman" panose="02020603050405020304" pitchFamily="18" charset="0"/>
                <a:ea typeface="Times New Roman" panose="02020603050405020304" pitchFamily="18" charset="0"/>
              </a:rPr>
              <a:t>Copyrights</a:t>
            </a:r>
            <a:endParaRPr lang="en-US" sz="5400" dirty="0">
              <a:solidFill>
                <a:schemeClr val="bg1"/>
              </a:solidFill>
            </a:endParaRPr>
          </a:p>
        </p:txBody>
      </p:sp>
      <p:sp>
        <p:nvSpPr>
          <p:cNvPr id="3" name="TextBox 2">
            <a:extLst>
              <a:ext uri="{FF2B5EF4-FFF2-40B4-BE49-F238E27FC236}">
                <a16:creationId xmlns:a16="http://schemas.microsoft.com/office/drawing/2014/main" id="{78335941-BFA4-0D38-F623-404AC8EA77D5}"/>
              </a:ext>
            </a:extLst>
          </p:cNvPr>
          <p:cNvSpPr txBox="1"/>
          <p:nvPr/>
        </p:nvSpPr>
        <p:spPr>
          <a:xfrm>
            <a:off x="2743198" y="1407041"/>
            <a:ext cx="7123471" cy="3231654"/>
          </a:xfrm>
          <a:prstGeom prst="rect">
            <a:avLst/>
          </a:prstGeom>
          <a:noFill/>
        </p:spPr>
        <p:txBody>
          <a:bodyPr wrap="square" rtlCol="0">
            <a:spAutoFit/>
          </a:bodyPr>
          <a:lstStyle/>
          <a:p>
            <a:pPr algn="ctr"/>
            <a:r>
              <a:rPr lang="en-US" sz="2400" dirty="0">
                <a:solidFill>
                  <a:schemeClr val="bg1"/>
                </a:solidFill>
                <a:effectLst/>
                <a:latin typeface="Times New Roman" panose="02020603050405020304" pitchFamily="18" charset="0"/>
                <a:ea typeface="Times New Roman" panose="02020603050405020304" pitchFamily="18" charset="0"/>
              </a:rPr>
              <a:t>Work</a:t>
            </a:r>
            <a:r>
              <a:rPr lang="en-US" sz="2400" dirty="0">
                <a:solidFill>
                  <a:schemeClr val="bg1"/>
                </a:solidFill>
                <a:latin typeface="Times New Roman" panose="02020603050405020304" pitchFamily="18" charset="0"/>
                <a:ea typeface="Times New Roman" panose="02020603050405020304" pitchFamily="18" charset="0"/>
              </a:rPr>
              <a:t>s Protected by the </a:t>
            </a:r>
            <a:r>
              <a:rPr lang="en-US" sz="2400" dirty="0">
                <a:solidFill>
                  <a:schemeClr val="bg1"/>
                </a:solidFill>
                <a:effectLst/>
                <a:latin typeface="Times New Roman" panose="02020603050405020304" pitchFamily="18" charset="0"/>
                <a:ea typeface="Times New Roman" panose="02020603050405020304" pitchFamily="18" charset="0"/>
              </a:rPr>
              <a:t>Copyright Act of 1976 </a:t>
            </a:r>
            <a:r>
              <a:rPr lang="en-US" dirty="0">
                <a:solidFill>
                  <a:schemeClr val="bg1"/>
                </a:solidFill>
                <a:effectLst/>
                <a:latin typeface="Times New Roman" panose="02020603050405020304" pitchFamily="18" charset="0"/>
                <a:ea typeface="Times New Roman" panose="02020603050405020304" pitchFamily="18" charset="0"/>
              </a:rPr>
              <a:t>	</a:t>
            </a:r>
          </a:p>
          <a:p>
            <a:pPr algn="ctr"/>
            <a:endParaRPr lang="en-US" dirty="0">
              <a:solidFill>
                <a:schemeClr val="bg1"/>
              </a:solidFill>
              <a:latin typeface="Times New Roman" panose="02020603050405020304" pitchFamily="18" charset="0"/>
              <a:ea typeface="Times New Roman" panose="02020603050405020304" pitchFamily="18" charset="0"/>
            </a:endParaRPr>
          </a:p>
          <a:p>
            <a:pPr algn="ctr"/>
            <a:r>
              <a:rPr lang="en-US" dirty="0">
                <a:solidFill>
                  <a:schemeClr val="bg1"/>
                </a:solidFill>
                <a:effectLst/>
                <a:latin typeface="Times New Roman" panose="02020603050405020304" pitchFamily="18" charset="0"/>
                <a:ea typeface="Times New Roman" panose="02020603050405020304" pitchFamily="18" charset="0"/>
              </a:rPr>
              <a:t>• Literary and dramatic works</a:t>
            </a:r>
          </a:p>
          <a:p>
            <a:pPr algn="ctr"/>
            <a:endParaRPr lang="en-US" dirty="0">
              <a:solidFill>
                <a:schemeClr val="bg1"/>
              </a:solidFill>
              <a:effectLst/>
              <a:latin typeface="Times New Roman" panose="02020603050405020304" pitchFamily="18" charset="0"/>
              <a:ea typeface="Times New Roman" panose="02020603050405020304" pitchFamily="18" charset="0"/>
            </a:endParaRPr>
          </a:p>
          <a:p>
            <a:pPr algn="ctr"/>
            <a:r>
              <a:rPr lang="en-US" dirty="0">
                <a:solidFill>
                  <a:schemeClr val="bg1"/>
                </a:solidFill>
                <a:effectLst/>
                <a:latin typeface="Times New Roman" panose="02020603050405020304" pitchFamily="18" charset="0"/>
                <a:ea typeface="Times New Roman" panose="02020603050405020304" pitchFamily="18" charset="0"/>
              </a:rPr>
              <a:t>• Musical works and sound recordings 	</a:t>
            </a:r>
          </a:p>
          <a:p>
            <a:pPr algn="ctr"/>
            <a:endParaRPr lang="en-US" dirty="0">
              <a:solidFill>
                <a:schemeClr val="bg1"/>
              </a:solidFill>
              <a:latin typeface="Times New Roman" panose="02020603050405020304" pitchFamily="18" charset="0"/>
              <a:ea typeface="Times New Roman" panose="02020603050405020304" pitchFamily="18" charset="0"/>
            </a:endParaRPr>
          </a:p>
          <a:p>
            <a:pPr algn="ctr"/>
            <a:r>
              <a:rPr lang="en-US" dirty="0">
                <a:solidFill>
                  <a:schemeClr val="bg1"/>
                </a:solidFill>
                <a:effectLst/>
                <a:latin typeface="Times New Roman" panose="02020603050405020304" pitchFamily="18" charset="0"/>
                <a:ea typeface="Times New Roman" panose="02020603050405020304" pitchFamily="18" charset="0"/>
              </a:rPr>
              <a:t>• Pictorial or photographic images</a:t>
            </a:r>
          </a:p>
          <a:p>
            <a:pPr algn="ctr"/>
            <a:br>
              <a:rPr lang="en-US" dirty="0">
                <a:solidFill>
                  <a:schemeClr val="bg1"/>
                </a:solidFill>
                <a:effectLst/>
                <a:latin typeface="Times New Roman" panose="02020603050405020304" pitchFamily="18" charset="0"/>
                <a:ea typeface="Times New Roman" panose="02020603050405020304" pitchFamily="18" charset="0"/>
              </a:rPr>
            </a:br>
            <a:r>
              <a:rPr lang="en-US" dirty="0">
                <a:solidFill>
                  <a:schemeClr val="bg1"/>
                </a:solidFill>
                <a:effectLst/>
                <a:latin typeface="Times New Roman" panose="02020603050405020304" pitchFamily="18" charset="0"/>
                <a:ea typeface="Times New Roman" panose="02020603050405020304" pitchFamily="18" charset="0"/>
              </a:rPr>
              <a:t>• Movies and audiovisual works 	</a:t>
            </a:r>
          </a:p>
          <a:p>
            <a:pPr algn="ctr"/>
            <a:endParaRPr lang="en-US" dirty="0">
              <a:solidFill>
                <a:schemeClr val="bg1"/>
              </a:solidFill>
              <a:latin typeface="Times New Roman" panose="02020603050405020304" pitchFamily="18" charset="0"/>
              <a:ea typeface="Times New Roman" panose="02020603050405020304" pitchFamily="18" charset="0"/>
            </a:endParaRPr>
          </a:p>
          <a:p>
            <a:pPr algn="ctr"/>
            <a:r>
              <a:rPr lang="en-US" dirty="0">
                <a:solidFill>
                  <a:schemeClr val="bg1"/>
                </a:solidFill>
                <a:effectLst/>
                <a:latin typeface="Times New Roman" panose="02020603050405020304" pitchFamily="18" charset="0"/>
                <a:ea typeface="Times New Roman" panose="02020603050405020304" pitchFamily="18" charset="0"/>
              </a:rPr>
              <a:t>• Architectural works. </a:t>
            </a:r>
            <a:endParaRPr lang="en-US" dirty="0">
              <a:solidFill>
                <a:schemeClr val="bg1"/>
              </a:solidFill>
            </a:endParaRPr>
          </a:p>
        </p:txBody>
      </p:sp>
      <p:sp>
        <p:nvSpPr>
          <p:cNvPr id="4" name="TextBox 3">
            <a:extLst>
              <a:ext uri="{FF2B5EF4-FFF2-40B4-BE49-F238E27FC236}">
                <a16:creationId xmlns:a16="http://schemas.microsoft.com/office/drawing/2014/main" id="{D638AFFE-4318-D708-240A-000F24268207}"/>
              </a:ext>
            </a:extLst>
          </p:cNvPr>
          <p:cNvSpPr txBox="1"/>
          <p:nvPr/>
        </p:nvSpPr>
        <p:spPr>
          <a:xfrm>
            <a:off x="6873050" y="1582754"/>
            <a:ext cx="5318950" cy="1323439"/>
          </a:xfrm>
          <a:prstGeom prst="rect">
            <a:avLst/>
          </a:prstGeom>
          <a:noFill/>
        </p:spPr>
        <p:txBody>
          <a:bodyPr wrap="square" rtlCol="0">
            <a:spAutoFit/>
          </a:bodyPr>
          <a:lstStyle/>
          <a:p>
            <a:pPr algn="ctr"/>
            <a:endParaRPr lang="en-US" sz="2000" dirty="0">
              <a:solidFill>
                <a:schemeClr val="bg1"/>
              </a:solidFill>
              <a:effectLst/>
              <a:latin typeface="Times New Roman" panose="02020603050405020304" pitchFamily="18" charset="0"/>
              <a:ea typeface="Times New Roman" panose="02020603050405020304" pitchFamily="18" charset="0"/>
            </a:endParaRPr>
          </a:p>
          <a:p>
            <a:pPr algn="ctr"/>
            <a:br>
              <a:rPr lang="en-US" sz="2000" dirty="0">
                <a:solidFill>
                  <a:schemeClr val="bg1"/>
                </a:solidFill>
                <a:effectLst/>
                <a:latin typeface="Times New Roman" panose="02020603050405020304" pitchFamily="18" charset="0"/>
                <a:ea typeface="Times New Roman" panose="02020603050405020304" pitchFamily="18" charset="0"/>
              </a:rPr>
            </a:br>
            <a:br>
              <a:rPr lang="en-US" sz="2000" dirty="0">
                <a:solidFill>
                  <a:schemeClr val="bg1"/>
                </a:solidFill>
                <a:effectLst/>
                <a:latin typeface="Times New Roman" panose="02020603050405020304" pitchFamily="18" charset="0"/>
                <a:ea typeface="Times New Roman" panose="02020603050405020304" pitchFamily="18" charset="0"/>
              </a:rPr>
            </a:br>
            <a:endParaRPr lang="en-US" sz="2000" dirty="0">
              <a:solidFill>
                <a:schemeClr val="bg1"/>
              </a:solidFill>
            </a:endParaRPr>
          </a:p>
        </p:txBody>
      </p:sp>
      <p:sp>
        <p:nvSpPr>
          <p:cNvPr id="5" name="TextBox 4">
            <a:extLst>
              <a:ext uri="{FF2B5EF4-FFF2-40B4-BE49-F238E27FC236}">
                <a16:creationId xmlns:a16="http://schemas.microsoft.com/office/drawing/2014/main" id="{5BB9D96F-3748-14DB-268C-74E58BB90A85}"/>
              </a:ext>
            </a:extLst>
          </p:cNvPr>
          <p:cNvSpPr txBox="1"/>
          <p:nvPr/>
        </p:nvSpPr>
        <p:spPr>
          <a:xfrm>
            <a:off x="3325760" y="4973334"/>
            <a:ext cx="5958349" cy="1692771"/>
          </a:xfrm>
          <a:prstGeom prst="rect">
            <a:avLst/>
          </a:prstGeom>
          <a:noFill/>
        </p:spPr>
        <p:txBody>
          <a:bodyPr wrap="square" rtlCol="0">
            <a:spAutoFit/>
          </a:bodyPr>
          <a:lstStyle/>
          <a:p>
            <a:pPr algn="ctr"/>
            <a:r>
              <a:rPr lang="en-US" sz="3200" u="sng" dirty="0">
                <a:solidFill>
                  <a:schemeClr val="bg1"/>
                </a:solidFill>
                <a:latin typeface="Times New Roman" panose="02020603050405020304" pitchFamily="18" charset="0"/>
                <a:ea typeface="Times New Roman" panose="02020603050405020304" pitchFamily="18" charset="0"/>
              </a:rPr>
              <a:t>Notable </a:t>
            </a:r>
            <a:r>
              <a:rPr lang="en-US" sz="3200" u="sng" dirty="0">
                <a:solidFill>
                  <a:schemeClr val="bg1"/>
                </a:solidFill>
                <a:effectLst/>
                <a:latin typeface="Times New Roman" panose="02020603050405020304" pitchFamily="18" charset="0"/>
                <a:ea typeface="Times New Roman" panose="02020603050405020304" pitchFamily="18" charset="0"/>
              </a:rPr>
              <a:t>cases</a:t>
            </a:r>
            <a:br>
              <a:rPr lang="en-US" sz="1800" dirty="0">
                <a:solidFill>
                  <a:schemeClr val="bg1"/>
                </a:solidFill>
                <a:effectLst/>
                <a:latin typeface="Times New Roman" panose="02020603050405020304" pitchFamily="18" charset="0"/>
                <a:ea typeface="Times New Roman" panose="02020603050405020304" pitchFamily="18" charset="0"/>
              </a:rPr>
            </a:br>
            <a:endParaRPr lang="en-US" sz="1800" dirty="0">
              <a:solidFill>
                <a:schemeClr val="bg1"/>
              </a:solidFill>
              <a:effectLst/>
              <a:latin typeface="Times New Roman" panose="02020603050405020304" pitchFamily="18" charset="0"/>
              <a:ea typeface="Times New Roman" panose="02020603050405020304" pitchFamily="18" charset="0"/>
            </a:endParaRPr>
          </a:p>
          <a:p>
            <a:pPr algn="ctr"/>
            <a:r>
              <a:rPr lang="en-US" sz="1800" dirty="0">
                <a:solidFill>
                  <a:schemeClr val="bg1"/>
                </a:solidFill>
                <a:effectLst/>
                <a:latin typeface="Times New Roman" panose="02020603050405020304" pitchFamily="18" charset="0"/>
                <a:ea typeface="Times New Roman" panose="02020603050405020304" pitchFamily="18" charset="0"/>
              </a:rPr>
              <a:t>• Gaye v. Thick</a:t>
            </a:r>
            <a:br>
              <a:rPr lang="en-US" sz="1800" dirty="0">
                <a:solidFill>
                  <a:schemeClr val="bg1"/>
                </a:solidFill>
                <a:effectLst/>
                <a:latin typeface="Times New Roman" panose="02020603050405020304" pitchFamily="18" charset="0"/>
                <a:ea typeface="Times New Roman" panose="02020603050405020304" pitchFamily="18" charset="0"/>
              </a:rPr>
            </a:br>
            <a:endParaRPr lang="en-US" sz="1800" dirty="0">
              <a:solidFill>
                <a:schemeClr val="bg1"/>
              </a:solidFill>
              <a:effectLst/>
              <a:latin typeface="Times New Roman" panose="02020603050405020304" pitchFamily="18" charset="0"/>
              <a:ea typeface="Times New Roman" panose="02020603050405020304" pitchFamily="18" charset="0"/>
            </a:endParaRPr>
          </a:p>
          <a:p>
            <a:pPr algn="ctr"/>
            <a:r>
              <a:rPr lang="en-US" sz="1800" dirty="0">
                <a:solidFill>
                  <a:schemeClr val="bg1"/>
                </a:solidFill>
                <a:effectLst/>
                <a:latin typeface="Times New Roman" panose="02020603050405020304" pitchFamily="18" charset="0"/>
                <a:ea typeface="Times New Roman" panose="02020603050405020304" pitchFamily="18" charset="0"/>
              </a:rPr>
              <a:t>• Lexis and Westlaw</a:t>
            </a:r>
            <a:endParaRPr lang="en-US" dirty="0"/>
          </a:p>
        </p:txBody>
      </p:sp>
      <p:pic>
        <p:nvPicPr>
          <p:cNvPr id="12" name="Audio 11">
            <a:hlinkClick r:id="" action="ppaction://media"/>
            <a:extLst>
              <a:ext uri="{FF2B5EF4-FFF2-40B4-BE49-F238E27FC236}">
                <a16:creationId xmlns:a16="http://schemas.microsoft.com/office/drawing/2014/main" id="{93AB4B09-FD7F-A7F7-903A-DBB4DA883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02458402"/>
      </p:ext>
    </p:extLst>
  </p:cSld>
  <p:clrMapOvr>
    <a:masterClrMapping/>
  </p:clrMapOvr>
  <mc:AlternateContent xmlns:mc="http://schemas.openxmlformats.org/markup-compatibility/2006" xmlns:p14="http://schemas.microsoft.com/office/powerpoint/2010/main">
    <mc:Choice Requires="p14">
      <p:transition spd="slow" p14:dur="2000" advTm="146497"/>
    </mc:Choice>
    <mc:Fallback xmlns="">
      <p:transition spd="slow" advTm="146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B6F8A-2D1B-8B63-5CD4-CD61AFF39AE3}"/>
              </a:ext>
            </a:extLst>
          </p:cNvPr>
          <p:cNvSpPr txBox="1"/>
          <p:nvPr/>
        </p:nvSpPr>
        <p:spPr>
          <a:xfrm>
            <a:off x="2025445" y="560438"/>
            <a:ext cx="8141109" cy="923330"/>
          </a:xfrm>
          <a:prstGeom prst="rect">
            <a:avLst/>
          </a:prstGeom>
          <a:noFill/>
        </p:spPr>
        <p:txBody>
          <a:bodyPr wrap="square" rtlCol="0">
            <a:spAutoFit/>
          </a:bodyPr>
          <a:lstStyle/>
          <a:p>
            <a:pPr algn="ctr"/>
            <a:r>
              <a:rPr lang="en-US" sz="5400" b="1" dirty="0">
                <a:solidFill>
                  <a:schemeClr val="bg1"/>
                </a:solidFill>
                <a:effectLst/>
                <a:latin typeface="Times New Roman" panose="02020603050405020304" pitchFamily="18" charset="0"/>
                <a:ea typeface="Times New Roman" panose="02020603050405020304" pitchFamily="18" charset="0"/>
              </a:rPr>
              <a:t>Trademarks</a:t>
            </a:r>
            <a:endParaRPr lang="en-US" sz="5400" dirty="0">
              <a:solidFill>
                <a:schemeClr val="bg1"/>
              </a:solidFill>
            </a:endParaRPr>
          </a:p>
        </p:txBody>
      </p:sp>
      <p:sp>
        <p:nvSpPr>
          <p:cNvPr id="3" name="TextBox 2">
            <a:extLst>
              <a:ext uri="{FF2B5EF4-FFF2-40B4-BE49-F238E27FC236}">
                <a16:creationId xmlns:a16="http://schemas.microsoft.com/office/drawing/2014/main" id="{DA485168-2ADE-8026-00DF-9B5FE6B7A4D8}"/>
              </a:ext>
            </a:extLst>
          </p:cNvPr>
          <p:cNvSpPr txBox="1"/>
          <p:nvPr/>
        </p:nvSpPr>
        <p:spPr>
          <a:xfrm>
            <a:off x="766917" y="2182762"/>
            <a:ext cx="10677832" cy="3662541"/>
          </a:xfrm>
          <a:prstGeom prst="rect">
            <a:avLst/>
          </a:prstGeom>
          <a:noFill/>
        </p:spPr>
        <p:txBody>
          <a:bodyPr wrap="square" rtlCol="0">
            <a:spAutoFit/>
          </a:bodyPr>
          <a:lstStyle/>
          <a:p>
            <a:pPr algn="ctr"/>
            <a:r>
              <a:rPr lang="en-US" sz="3200" dirty="0">
                <a:solidFill>
                  <a:schemeClr val="bg1"/>
                </a:solidFill>
                <a:effectLst/>
                <a:latin typeface="Times New Roman" panose="02020603050405020304" pitchFamily="18" charset="0"/>
                <a:ea typeface="Times New Roman" panose="02020603050405020304" pitchFamily="18" charset="0"/>
              </a:rPr>
              <a:t>Lanham Act of 1946 – Trademark Act</a:t>
            </a:r>
          </a:p>
          <a:p>
            <a:pPr algn="ctr"/>
            <a:endParaRPr lang="en-US" sz="3200" dirty="0">
              <a:solidFill>
                <a:schemeClr val="bg1"/>
              </a:solidFill>
              <a:effectLst/>
              <a:latin typeface="Times New Roman" panose="02020603050405020304" pitchFamily="18" charset="0"/>
              <a:ea typeface="Times New Roman" panose="02020603050405020304" pitchFamily="18" charset="0"/>
            </a:endParaRPr>
          </a:p>
          <a:p>
            <a:pPr algn="ctr"/>
            <a:endParaRPr lang="en-US" sz="2400" dirty="0">
              <a:solidFill>
                <a:schemeClr val="bg1"/>
              </a:solidFill>
              <a:latin typeface="Times New Roman" panose="02020603050405020304" pitchFamily="18" charset="0"/>
              <a:ea typeface="Times New Roman" panose="02020603050405020304" pitchFamily="18" charset="0"/>
            </a:endParaRPr>
          </a:p>
          <a:p>
            <a:pPr algn="ctr"/>
            <a:r>
              <a:rPr lang="en-US" sz="2400" dirty="0">
                <a:solidFill>
                  <a:schemeClr val="bg1"/>
                </a:solidFill>
                <a:effectLst/>
                <a:latin typeface="Times New Roman" panose="02020603050405020304" pitchFamily="18" charset="0"/>
                <a:ea typeface="Times New Roman" panose="02020603050405020304" pitchFamily="18" charset="0"/>
              </a:rPr>
              <a:t>        • Distinctiveness			    • Fanciful  				• Arbitrary 			</a:t>
            </a:r>
          </a:p>
          <a:p>
            <a:pPr algn="ctr"/>
            <a:r>
              <a:rPr lang="en-US" sz="2400" dirty="0">
                <a:solidFill>
                  <a:schemeClr val="bg1"/>
                </a:solidFill>
                <a:latin typeface="Times New Roman" panose="02020603050405020304" pitchFamily="18" charset="0"/>
                <a:ea typeface="Times New Roman" panose="02020603050405020304" pitchFamily="18" charset="0"/>
              </a:rPr>
              <a:t>	</a:t>
            </a:r>
          </a:p>
          <a:p>
            <a:pPr algn="ctr"/>
            <a:endParaRPr lang="en-US" sz="2400" dirty="0">
              <a:solidFill>
                <a:schemeClr val="bg1"/>
              </a:solidFill>
              <a:effectLst/>
              <a:latin typeface="Times New Roman" panose="02020603050405020304" pitchFamily="18" charset="0"/>
              <a:ea typeface="Times New Roman" panose="02020603050405020304" pitchFamily="18" charset="0"/>
            </a:endParaRPr>
          </a:p>
          <a:p>
            <a:pPr algn="ctr"/>
            <a:endParaRPr lang="en-US" sz="2400" dirty="0">
              <a:solidFill>
                <a:schemeClr val="bg1"/>
              </a:solidFill>
              <a:latin typeface="Times New Roman" panose="02020603050405020304" pitchFamily="18" charset="0"/>
              <a:ea typeface="Times New Roman" panose="02020603050405020304" pitchFamily="18" charset="0"/>
            </a:endParaRPr>
          </a:p>
          <a:p>
            <a:pPr algn="ctr"/>
            <a:r>
              <a:rPr lang="en-US" sz="2400" dirty="0">
                <a:solidFill>
                  <a:schemeClr val="bg1"/>
                </a:solidFill>
                <a:effectLst/>
                <a:latin typeface="Times New Roman" panose="02020603050405020304" pitchFamily="18" charset="0"/>
                <a:ea typeface="Times New Roman" panose="02020603050405020304" pitchFamily="18" charset="0"/>
              </a:rPr>
              <a:t>• Suggestive 			• Descriptive</a:t>
            </a:r>
            <a:endParaRPr lang="en-US" sz="2400" dirty="0">
              <a:solidFill>
                <a:schemeClr val="bg1"/>
              </a:solidFill>
            </a:endParaRPr>
          </a:p>
        </p:txBody>
      </p:sp>
      <p:pic>
        <p:nvPicPr>
          <p:cNvPr id="4" name="Audio 3">
            <a:hlinkClick r:id="" action="ppaction://media"/>
            <a:extLst>
              <a:ext uri="{FF2B5EF4-FFF2-40B4-BE49-F238E27FC236}">
                <a16:creationId xmlns:a16="http://schemas.microsoft.com/office/drawing/2014/main" id="{CFB086E6-B2BB-1E66-49A1-F4D7A0C01D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78529538"/>
      </p:ext>
    </p:extLst>
  </p:cSld>
  <p:clrMapOvr>
    <a:masterClrMapping/>
  </p:clrMapOvr>
  <mc:AlternateContent xmlns:mc="http://schemas.openxmlformats.org/markup-compatibility/2006" xmlns:p14="http://schemas.microsoft.com/office/powerpoint/2010/main">
    <mc:Choice Requires="p14">
      <p:transition spd="slow" p14:dur="2000" advTm="64559"/>
    </mc:Choice>
    <mc:Fallback xmlns="">
      <p:transition spd="slow" advTm="64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0C0240-DCA5-5390-F3A8-35FA9E09AFD8}"/>
              </a:ext>
            </a:extLst>
          </p:cNvPr>
          <p:cNvSpPr txBox="1"/>
          <p:nvPr/>
        </p:nvSpPr>
        <p:spPr>
          <a:xfrm>
            <a:off x="1619864" y="339212"/>
            <a:ext cx="8952271" cy="1107996"/>
          </a:xfrm>
          <a:prstGeom prst="rect">
            <a:avLst/>
          </a:prstGeom>
          <a:noFill/>
        </p:spPr>
        <p:txBody>
          <a:bodyPr wrap="square" rtlCol="0">
            <a:spAutoFit/>
          </a:bodyPr>
          <a:lstStyle/>
          <a:p>
            <a:pPr algn="ctr"/>
            <a:r>
              <a:rPr lang="en-US" sz="6600" b="1" dirty="0">
                <a:solidFill>
                  <a:schemeClr val="bg1"/>
                </a:solidFill>
                <a:effectLst/>
                <a:latin typeface="Times New Roman" panose="02020603050405020304" pitchFamily="18" charset="0"/>
                <a:ea typeface="Times New Roman" panose="02020603050405020304" pitchFamily="18" charset="0"/>
              </a:rPr>
              <a:t>Rights of Publicity</a:t>
            </a:r>
            <a:endParaRPr lang="en-US" sz="6600" dirty="0">
              <a:solidFill>
                <a:schemeClr val="bg1"/>
              </a:solidFill>
            </a:endParaRPr>
          </a:p>
        </p:txBody>
      </p:sp>
      <p:sp>
        <p:nvSpPr>
          <p:cNvPr id="3" name="TextBox 2">
            <a:extLst>
              <a:ext uri="{FF2B5EF4-FFF2-40B4-BE49-F238E27FC236}">
                <a16:creationId xmlns:a16="http://schemas.microsoft.com/office/drawing/2014/main" id="{885A9E12-9993-1C81-1888-B3EA6604FFDB}"/>
              </a:ext>
            </a:extLst>
          </p:cNvPr>
          <p:cNvSpPr txBox="1"/>
          <p:nvPr/>
        </p:nvSpPr>
        <p:spPr>
          <a:xfrm>
            <a:off x="624348" y="1681316"/>
            <a:ext cx="10943303" cy="2677656"/>
          </a:xfrm>
          <a:prstGeom prst="rect">
            <a:avLst/>
          </a:prstGeom>
          <a:noFill/>
        </p:spPr>
        <p:txBody>
          <a:bodyPr wrap="square" rtlCol="0">
            <a:spAutoFit/>
          </a:bodyPr>
          <a:lstStyle/>
          <a:p>
            <a:pPr algn="ctr"/>
            <a:r>
              <a:rPr lang="en-US" sz="2400" dirty="0">
                <a:solidFill>
                  <a:schemeClr val="bg1"/>
                </a:solidFill>
                <a:effectLst/>
                <a:latin typeface="Times New Roman" panose="02020603050405020304" pitchFamily="18" charset="0"/>
                <a:ea typeface="Times New Roman" panose="02020603050405020304" pitchFamily="18" charset="0"/>
              </a:rPr>
              <a:t>• Identifying characteristics</a:t>
            </a:r>
          </a:p>
          <a:p>
            <a:pPr algn="ctr"/>
            <a:br>
              <a:rPr lang="en-US" sz="2400" dirty="0">
                <a:solidFill>
                  <a:schemeClr val="bg1"/>
                </a:solidFill>
                <a:effectLst/>
                <a:latin typeface="Times New Roman" panose="02020603050405020304" pitchFamily="18" charset="0"/>
                <a:ea typeface="Times New Roman" panose="02020603050405020304" pitchFamily="18" charset="0"/>
              </a:rPr>
            </a:br>
            <a:r>
              <a:rPr lang="en-US" sz="2400" dirty="0">
                <a:solidFill>
                  <a:schemeClr val="bg1"/>
                </a:solidFill>
                <a:effectLst/>
                <a:latin typeface="Times New Roman" panose="02020603050405020304" pitchFamily="18" charset="0"/>
                <a:ea typeface="Times New Roman" panose="02020603050405020304" pitchFamily="18" charset="0"/>
              </a:rPr>
              <a:t>• Names, likeness, image, voice, signature</a:t>
            </a:r>
          </a:p>
          <a:p>
            <a:pPr algn="ctr"/>
            <a:br>
              <a:rPr lang="en-US" sz="2400" dirty="0">
                <a:solidFill>
                  <a:schemeClr val="bg1"/>
                </a:solidFill>
                <a:effectLst/>
                <a:latin typeface="Times New Roman" panose="02020603050405020304" pitchFamily="18" charset="0"/>
                <a:ea typeface="Times New Roman" panose="02020603050405020304" pitchFamily="18" charset="0"/>
              </a:rPr>
            </a:br>
            <a:r>
              <a:rPr lang="en-US" sz="2400" dirty="0">
                <a:solidFill>
                  <a:schemeClr val="bg1"/>
                </a:solidFill>
                <a:effectLst/>
                <a:latin typeface="Times New Roman" panose="02020603050405020304" pitchFamily="18" charset="0"/>
                <a:ea typeface="Times New Roman" panose="02020603050405020304" pitchFamily="18" charset="0"/>
              </a:rPr>
              <a:t>• Appropriation</a:t>
            </a:r>
          </a:p>
          <a:p>
            <a:pPr algn="ctr"/>
            <a:br>
              <a:rPr lang="en-US" sz="2400" dirty="0">
                <a:solidFill>
                  <a:schemeClr val="bg1"/>
                </a:solidFill>
                <a:effectLst/>
                <a:latin typeface="Times New Roman" panose="02020603050405020304" pitchFamily="18" charset="0"/>
                <a:ea typeface="Times New Roman" panose="02020603050405020304" pitchFamily="18" charset="0"/>
              </a:rPr>
            </a:br>
            <a:r>
              <a:rPr lang="en-US" sz="2400" dirty="0">
                <a:solidFill>
                  <a:schemeClr val="bg1"/>
                </a:solidFill>
                <a:effectLst/>
                <a:latin typeface="Times New Roman" panose="02020603050405020304" pitchFamily="18" charset="0"/>
                <a:ea typeface="Times New Roman" panose="02020603050405020304" pitchFamily="18" charset="0"/>
              </a:rPr>
              <a:t>• Commercialization</a:t>
            </a:r>
            <a:endParaRPr lang="en-US" sz="2400" dirty="0">
              <a:solidFill>
                <a:schemeClr val="bg1"/>
              </a:solidFill>
            </a:endParaRPr>
          </a:p>
        </p:txBody>
      </p:sp>
      <p:sp>
        <p:nvSpPr>
          <p:cNvPr id="4" name="TextBox 3">
            <a:extLst>
              <a:ext uri="{FF2B5EF4-FFF2-40B4-BE49-F238E27FC236}">
                <a16:creationId xmlns:a16="http://schemas.microsoft.com/office/drawing/2014/main" id="{42D1879B-CC1A-08D0-08DF-B57269DFAF22}"/>
              </a:ext>
            </a:extLst>
          </p:cNvPr>
          <p:cNvSpPr txBox="1"/>
          <p:nvPr/>
        </p:nvSpPr>
        <p:spPr>
          <a:xfrm>
            <a:off x="1165123" y="4637325"/>
            <a:ext cx="10402528" cy="1754326"/>
          </a:xfrm>
          <a:prstGeom prst="rect">
            <a:avLst/>
          </a:prstGeom>
          <a:noFill/>
        </p:spPr>
        <p:txBody>
          <a:bodyPr wrap="square" rtlCol="0">
            <a:spAutoFit/>
          </a:bodyPr>
          <a:lstStyle/>
          <a:p>
            <a:pPr algn="ctr"/>
            <a:r>
              <a:rPr lang="en-US" sz="3600" u="sng" dirty="0">
                <a:solidFill>
                  <a:schemeClr val="bg1"/>
                </a:solidFill>
                <a:effectLst/>
                <a:latin typeface="Times New Roman" panose="02020603050405020304" pitchFamily="18" charset="0"/>
                <a:ea typeface="Times New Roman" panose="02020603050405020304" pitchFamily="18" charset="0"/>
              </a:rPr>
              <a:t>Notable Cases</a:t>
            </a:r>
          </a:p>
          <a:p>
            <a:pPr algn="ctr"/>
            <a:endParaRPr lang="en-US" dirty="0">
              <a:solidFill>
                <a:schemeClr val="bg1"/>
              </a:solidFill>
              <a:latin typeface="Times New Roman" panose="02020603050405020304" pitchFamily="18" charset="0"/>
              <a:ea typeface="Times New Roman" panose="02020603050405020304" pitchFamily="18" charset="0"/>
            </a:endParaRPr>
          </a:p>
          <a:p>
            <a:pPr algn="ctr"/>
            <a:r>
              <a:rPr lang="en-US" dirty="0">
                <a:solidFill>
                  <a:schemeClr val="bg1"/>
                </a:solidFill>
                <a:effectLst/>
                <a:latin typeface="Times New Roman" panose="02020603050405020304" pitchFamily="18" charset="0"/>
                <a:ea typeface="Times New Roman" panose="02020603050405020304" pitchFamily="18" charset="0"/>
              </a:rPr>
              <a:t>• Harris Faulkner v. Hasbro Toys</a:t>
            </a:r>
          </a:p>
          <a:p>
            <a:pPr algn="ctr"/>
            <a:br>
              <a:rPr lang="en-US" dirty="0">
                <a:solidFill>
                  <a:schemeClr val="bg1"/>
                </a:solidFill>
                <a:effectLst/>
                <a:latin typeface="Times New Roman" panose="02020603050405020304" pitchFamily="18" charset="0"/>
                <a:ea typeface="Times New Roman" panose="02020603050405020304" pitchFamily="18" charset="0"/>
              </a:rPr>
            </a:br>
            <a:r>
              <a:rPr lang="en-US" dirty="0">
                <a:solidFill>
                  <a:schemeClr val="bg1"/>
                </a:solidFill>
                <a:effectLst/>
                <a:latin typeface="Times New Roman" panose="02020603050405020304" pitchFamily="18" charset="0"/>
                <a:ea typeface="Times New Roman" panose="02020603050405020304" pitchFamily="18" charset="0"/>
              </a:rPr>
              <a:t>• Bette Milder v. Ford Motor Company</a:t>
            </a:r>
            <a:endParaRPr lang="en-US" dirty="0">
              <a:solidFill>
                <a:schemeClr val="bg1"/>
              </a:solidFill>
            </a:endParaRPr>
          </a:p>
        </p:txBody>
      </p:sp>
      <p:pic>
        <p:nvPicPr>
          <p:cNvPr id="7" name="Audio 6">
            <a:hlinkClick r:id="" action="ppaction://media"/>
            <a:extLst>
              <a:ext uri="{FF2B5EF4-FFF2-40B4-BE49-F238E27FC236}">
                <a16:creationId xmlns:a16="http://schemas.microsoft.com/office/drawing/2014/main" id="{E201F31F-7444-B59B-B2CC-0A62E81E64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33395386"/>
      </p:ext>
    </p:extLst>
  </p:cSld>
  <p:clrMapOvr>
    <a:masterClrMapping/>
  </p:clrMapOvr>
  <mc:AlternateContent xmlns:mc="http://schemas.openxmlformats.org/markup-compatibility/2006" xmlns:p14="http://schemas.microsoft.com/office/powerpoint/2010/main">
    <mc:Choice Requires="p14">
      <p:transition spd="slow" p14:dur="2000" advTm="95302"/>
    </mc:Choice>
    <mc:Fallback xmlns="">
      <p:transition spd="slow" advTm="95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7D536D-A8EA-5DC2-F744-A5631F031641}"/>
              </a:ext>
            </a:extLst>
          </p:cNvPr>
          <p:cNvSpPr txBox="1"/>
          <p:nvPr/>
        </p:nvSpPr>
        <p:spPr>
          <a:xfrm>
            <a:off x="454742" y="324465"/>
            <a:ext cx="11282516" cy="923330"/>
          </a:xfrm>
          <a:prstGeom prst="rect">
            <a:avLst/>
          </a:prstGeom>
          <a:noFill/>
        </p:spPr>
        <p:txBody>
          <a:bodyPr wrap="square" rtlCol="0">
            <a:spAutoFit/>
          </a:bodyPr>
          <a:lstStyle/>
          <a:p>
            <a:pPr algn="ctr"/>
            <a:r>
              <a:rPr lang="en-US" sz="5400" b="1" dirty="0">
                <a:solidFill>
                  <a:schemeClr val="bg1"/>
                </a:solidFill>
                <a:effectLst/>
                <a:latin typeface="Times New Roman" panose="02020603050405020304" pitchFamily="18" charset="0"/>
                <a:ea typeface="Times New Roman" panose="02020603050405020304" pitchFamily="18" charset="0"/>
              </a:rPr>
              <a:t>Obscene Language</a:t>
            </a:r>
            <a:endParaRPr lang="en-US" sz="5400" dirty="0">
              <a:solidFill>
                <a:schemeClr val="bg1"/>
              </a:solidFill>
            </a:endParaRPr>
          </a:p>
        </p:txBody>
      </p:sp>
      <p:sp>
        <p:nvSpPr>
          <p:cNvPr id="3" name="TextBox 2">
            <a:extLst>
              <a:ext uri="{FF2B5EF4-FFF2-40B4-BE49-F238E27FC236}">
                <a16:creationId xmlns:a16="http://schemas.microsoft.com/office/drawing/2014/main" id="{0BAED051-11D5-1652-4D82-B3B231F3532D}"/>
              </a:ext>
            </a:extLst>
          </p:cNvPr>
          <p:cNvSpPr txBox="1"/>
          <p:nvPr/>
        </p:nvSpPr>
        <p:spPr>
          <a:xfrm>
            <a:off x="0" y="2873748"/>
            <a:ext cx="5002162" cy="2657459"/>
          </a:xfrm>
          <a:prstGeom prst="rect">
            <a:avLst/>
          </a:prstGeom>
          <a:noFill/>
        </p:spPr>
        <p:txBody>
          <a:bodyPr wrap="square" rtlCol="0">
            <a:spAutoFit/>
          </a:bodyPr>
          <a:lstStyle/>
          <a:p>
            <a:pPr marL="0" marR="0" algn="ctr">
              <a:lnSpc>
                <a:spcPct val="150000"/>
              </a:lnSpc>
              <a:spcBef>
                <a:spcPts val="0"/>
              </a:spcBef>
              <a:spcAft>
                <a:spcPts val="0"/>
              </a:spcAft>
            </a:pPr>
            <a:r>
              <a:rPr lang="en-US"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Comstock Act 	</a:t>
            </a:r>
          </a:p>
          <a:p>
            <a:pPr marL="0" marR="0" algn="ctr">
              <a:lnSpc>
                <a:spcPct val="150000"/>
              </a:lnSpc>
              <a:spcBef>
                <a:spcPts val="0"/>
              </a:spcBef>
              <a:spcAft>
                <a:spcPts val="0"/>
              </a:spcAft>
            </a:pPr>
            <a:r>
              <a:rPr lang="en-US"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Hicklin Rule	</a:t>
            </a:r>
          </a:p>
          <a:p>
            <a:pPr marL="0" marR="0" algn="ctr">
              <a:lnSpc>
                <a:spcPct val="150000"/>
              </a:lnSpc>
              <a:spcBef>
                <a:spcPts val="0"/>
              </a:spcBef>
              <a:spcAft>
                <a:spcPts val="0"/>
              </a:spcAft>
            </a:pPr>
            <a:r>
              <a:rPr lang="en-US"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Miller Test	</a:t>
            </a:r>
          </a:p>
          <a:p>
            <a:pPr marL="0" marR="0" algn="ctr">
              <a:lnSpc>
                <a:spcPct val="150000"/>
              </a:lnSpc>
              <a:spcBef>
                <a:spcPts val="0"/>
              </a:spcBef>
              <a:spcAft>
                <a:spcPts val="0"/>
              </a:spcAft>
            </a:pPr>
            <a:r>
              <a:rPr lang="en-US"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Communications Act of 1934</a:t>
            </a:r>
          </a:p>
          <a:p>
            <a:pPr marL="0" marR="0" algn="ctr">
              <a:lnSpc>
                <a:spcPct val="150000"/>
              </a:lnSpc>
              <a:spcBef>
                <a:spcPts val="0"/>
              </a:spcBef>
              <a:spcAft>
                <a:spcPts val="0"/>
              </a:spcAft>
            </a:pPr>
            <a:r>
              <a:rPr lang="en-US"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Federal Communications Commission (FCC)</a:t>
            </a:r>
            <a:r>
              <a:rPr lang="en-US" sz="24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p:sp>
        <p:nvSpPr>
          <p:cNvPr id="4" name="TextBox 3">
            <a:extLst>
              <a:ext uri="{FF2B5EF4-FFF2-40B4-BE49-F238E27FC236}">
                <a16:creationId xmlns:a16="http://schemas.microsoft.com/office/drawing/2014/main" id="{C92D950A-56E8-0F32-C3E2-3C8CF3681A9C}"/>
              </a:ext>
            </a:extLst>
          </p:cNvPr>
          <p:cNvSpPr txBox="1"/>
          <p:nvPr/>
        </p:nvSpPr>
        <p:spPr>
          <a:xfrm>
            <a:off x="7294307" y="2907444"/>
            <a:ext cx="4685071" cy="1889620"/>
          </a:xfrm>
          <a:prstGeom prst="rect">
            <a:avLst/>
          </a:prstGeom>
          <a:noFill/>
        </p:spPr>
        <p:txBody>
          <a:bodyPr wrap="square" rtlCol="0">
            <a:spAutoFit/>
          </a:bodyPr>
          <a:lstStyle/>
          <a:p>
            <a:pPr marL="0" marR="0">
              <a:lnSpc>
                <a:spcPct val="150000"/>
              </a:lnSpc>
              <a:spcBef>
                <a:spcPts val="0"/>
              </a:spcBef>
              <a:spcAft>
                <a:spcPts val="0"/>
              </a:spcAft>
            </a:pP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Child Pornography Prevention Act</a:t>
            </a:r>
            <a:b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PROTECT Act 		</a:t>
            </a:r>
          </a:p>
          <a:p>
            <a:pPr marL="0" marR="0">
              <a:lnSpc>
                <a:spcPct val="150000"/>
              </a:lnSpc>
              <a:spcBef>
                <a:spcPts val="0"/>
              </a:spcBef>
              <a:spcAft>
                <a:spcPts val="0"/>
              </a:spcAft>
            </a:pP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TheTelecommunications</a:t>
            </a: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Act of 1996 </a:t>
            </a:r>
            <a:b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The Child Online Protection Act in 1998</a:t>
            </a: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1EFC29C4-0280-E45D-AA6A-609DB0ECA167}"/>
              </a:ext>
            </a:extLst>
          </p:cNvPr>
          <p:cNvSpPr txBox="1"/>
          <p:nvPr/>
        </p:nvSpPr>
        <p:spPr>
          <a:xfrm>
            <a:off x="2713703" y="1677510"/>
            <a:ext cx="7846142" cy="1031051"/>
          </a:xfrm>
          <a:prstGeom prst="rect">
            <a:avLst/>
          </a:prstGeom>
          <a:noFill/>
        </p:spPr>
        <p:txBody>
          <a:bodyPr wrap="square" rtlCol="0">
            <a:spAutoFit/>
          </a:bodyPr>
          <a:lstStyle/>
          <a:p>
            <a:pPr algn="ct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Laws governing Obscene and Indecent Speech</a:t>
            </a:r>
            <a:r>
              <a:rPr lang="en-US" sz="11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endParaRPr lang="en-US" dirty="0"/>
          </a:p>
        </p:txBody>
      </p:sp>
      <p:sp>
        <p:nvSpPr>
          <p:cNvPr id="6" name="TextBox 5">
            <a:extLst>
              <a:ext uri="{FF2B5EF4-FFF2-40B4-BE49-F238E27FC236}">
                <a16:creationId xmlns:a16="http://schemas.microsoft.com/office/drawing/2014/main" id="{CAA8326B-8697-893D-D8F8-76154909763A}"/>
              </a:ext>
            </a:extLst>
          </p:cNvPr>
          <p:cNvSpPr txBox="1"/>
          <p:nvPr/>
        </p:nvSpPr>
        <p:spPr>
          <a:xfrm>
            <a:off x="4621011" y="6132686"/>
            <a:ext cx="4336025" cy="400110"/>
          </a:xfrm>
          <a:prstGeom prst="rect">
            <a:avLst/>
          </a:prstGeom>
          <a:noFill/>
        </p:spPr>
        <p:txBody>
          <a:bodyPr wrap="square" rtlCol="0">
            <a:spAutoFit/>
          </a:bodyPr>
          <a:lstStyle/>
          <a:p>
            <a:r>
              <a:rPr lang="en-US" sz="2000" dirty="0">
                <a:solidFill>
                  <a:schemeClr val="bg1"/>
                </a:solidFill>
                <a:effectLst/>
                <a:latin typeface="Times New Roman" panose="02020603050405020304" pitchFamily="18" charset="0"/>
                <a:ea typeface="Times New Roman" panose="02020603050405020304" pitchFamily="18" charset="0"/>
              </a:rPr>
              <a:t>• FCC v. Pacifica Foundation</a:t>
            </a:r>
            <a:endParaRPr lang="en-US" sz="2000" dirty="0">
              <a:solidFill>
                <a:schemeClr val="bg1"/>
              </a:solidFill>
            </a:endParaRPr>
          </a:p>
        </p:txBody>
      </p:sp>
      <p:sp>
        <p:nvSpPr>
          <p:cNvPr id="7" name="TextBox 6">
            <a:extLst>
              <a:ext uri="{FF2B5EF4-FFF2-40B4-BE49-F238E27FC236}">
                <a16:creationId xmlns:a16="http://schemas.microsoft.com/office/drawing/2014/main" id="{F73C7B97-6B36-0D8D-362D-855F82251649}"/>
              </a:ext>
            </a:extLst>
          </p:cNvPr>
          <p:cNvSpPr txBox="1"/>
          <p:nvPr/>
        </p:nvSpPr>
        <p:spPr>
          <a:xfrm>
            <a:off x="4819036" y="5096537"/>
            <a:ext cx="2871019" cy="936731"/>
          </a:xfrm>
          <a:prstGeom prst="rect">
            <a:avLst/>
          </a:prstGeom>
          <a:noFill/>
        </p:spPr>
        <p:txBody>
          <a:bodyPr wrap="square" rtlCol="0">
            <a:spAutoFit/>
          </a:bodyPr>
          <a:lstStyle/>
          <a:p>
            <a:pPr marL="0" marR="0">
              <a:lnSpc>
                <a:spcPct val="200000"/>
              </a:lnSpc>
              <a:spcBef>
                <a:spcPts val="0"/>
              </a:spcBef>
              <a:spcAft>
                <a:spcPts val="0"/>
              </a:spcAft>
            </a:pPr>
            <a:r>
              <a:rPr lang="en-US" sz="32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Notable Cases</a:t>
            </a:r>
            <a:endPar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496F1337-100A-1782-CD4F-6BCE549702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16645084"/>
      </p:ext>
    </p:extLst>
  </p:cSld>
  <p:clrMapOvr>
    <a:masterClrMapping/>
  </p:clrMapOvr>
  <mc:AlternateContent xmlns:mc="http://schemas.openxmlformats.org/markup-compatibility/2006" xmlns:p14="http://schemas.microsoft.com/office/powerpoint/2010/main">
    <mc:Choice Requires="p14">
      <p:transition spd="slow" p14:dur="2000" advTm="175682"/>
    </mc:Choice>
    <mc:Fallback xmlns="">
      <p:transition spd="slow" advTm="175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95A7E-7EDD-6DFC-F9CE-5A91853565EA}"/>
              </a:ext>
            </a:extLst>
          </p:cNvPr>
          <p:cNvSpPr>
            <a:spLocks noGrp="1"/>
          </p:cNvSpPr>
          <p:nvPr>
            <p:ph type="title"/>
          </p:nvPr>
        </p:nvSpPr>
        <p:spPr>
          <a:xfrm>
            <a:off x="4717366" y="336991"/>
            <a:ext cx="2757268" cy="886900"/>
          </a:xfrm>
        </p:spPr>
        <p:txBody>
          <a:bodyPr>
            <a:normAutofit/>
          </a:bodyPr>
          <a:lstStyle/>
          <a:p>
            <a:pPr algn="ctr"/>
            <a:r>
              <a:rPr lang="en-US" sz="5400" dirty="0">
                <a:solidFill>
                  <a:schemeClr val="bg1"/>
                </a:solidFill>
                <a:latin typeface="Algerian" panose="04020705040A02060702" pitchFamily="82" charset="0"/>
              </a:rPr>
              <a:t>LIBEL</a:t>
            </a:r>
          </a:p>
        </p:txBody>
      </p:sp>
      <p:sp>
        <p:nvSpPr>
          <p:cNvPr id="3" name="Content Placeholder 2">
            <a:extLst>
              <a:ext uri="{FF2B5EF4-FFF2-40B4-BE49-F238E27FC236}">
                <a16:creationId xmlns:a16="http://schemas.microsoft.com/office/drawing/2014/main" id="{AF9D8FD4-71C0-15D4-4608-FCDD4A8692CE}"/>
              </a:ext>
            </a:extLst>
          </p:cNvPr>
          <p:cNvSpPr>
            <a:spLocks noGrp="1"/>
          </p:cNvSpPr>
          <p:nvPr>
            <p:ph idx="1"/>
          </p:nvPr>
        </p:nvSpPr>
        <p:spPr>
          <a:xfrm>
            <a:off x="1333720" y="1223891"/>
            <a:ext cx="9524560" cy="2771336"/>
          </a:xfrm>
        </p:spPr>
        <p:txBody>
          <a:bodyPr>
            <a:normAutofit fontScale="25000" lnSpcReduction="20000"/>
          </a:bodyPr>
          <a:lstStyle/>
          <a:p>
            <a:pPr algn="ctr">
              <a:lnSpc>
                <a:spcPct val="150000"/>
              </a:lnSpc>
            </a:pPr>
            <a:r>
              <a:rPr lang="en-US" sz="1800" dirty="0">
                <a:effectLst/>
                <a:latin typeface="Times New Roman" panose="02020603050405020304" pitchFamily="18" charset="0"/>
                <a:ea typeface="Times New Roman" panose="02020603050405020304" pitchFamily="18" charset="0"/>
              </a:rPr>
              <a:t>Elements of libel</a:t>
            </a:r>
            <a:br>
              <a:rPr lang="en-US" sz="1800" dirty="0">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Published </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False</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Presented as fact</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Directly concerning the plaintiff</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Defamatory</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Damaging to the plaintiff's reputation</a:t>
            </a:r>
            <a:br>
              <a:rPr lang="en-US" sz="7200" dirty="0">
                <a:solidFill>
                  <a:schemeClr val="bg1"/>
                </a:solidFill>
                <a:effectLst/>
                <a:latin typeface="Times New Roman" panose="02020603050405020304" pitchFamily="18" charset="0"/>
                <a:ea typeface="Times New Roman" panose="02020603050405020304" pitchFamily="18" charset="0"/>
              </a:rPr>
            </a:br>
            <a:r>
              <a:rPr lang="en-US" sz="7200" dirty="0">
                <a:solidFill>
                  <a:schemeClr val="bg1"/>
                </a:solidFill>
                <a:effectLst/>
                <a:latin typeface="Times New Roman" panose="02020603050405020304" pitchFamily="18" charset="0"/>
                <a:ea typeface="Times New Roman" panose="02020603050405020304" pitchFamily="18" charset="0"/>
              </a:rPr>
              <a:t>• Defendant can be found at fault</a:t>
            </a:r>
            <a:br>
              <a:rPr lang="en-US" sz="4500" dirty="0">
                <a:solidFill>
                  <a:schemeClr val="bg1"/>
                </a:solidFill>
                <a:effectLst/>
                <a:latin typeface="Times New Roman" panose="02020603050405020304" pitchFamily="18" charset="0"/>
                <a:ea typeface="Times New Roman" panose="02020603050405020304" pitchFamily="18" charset="0"/>
              </a:rPr>
            </a:br>
            <a:br>
              <a:rPr lang="en-US" sz="4500" dirty="0">
                <a:solidFill>
                  <a:schemeClr val="bg1"/>
                </a:solidFill>
                <a:effectLst/>
                <a:latin typeface="Times New Roman" panose="02020603050405020304" pitchFamily="18" charset="0"/>
                <a:ea typeface="Times New Roman" panose="02020603050405020304" pitchFamily="18" charset="0"/>
              </a:rPr>
            </a:br>
            <a:endParaRPr lang="en-US" sz="4500" dirty="0">
              <a:solidFill>
                <a:schemeClr val="bg1"/>
              </a:solidFill>
              <a:latin typeface="+mj-lt"/>
            </a:endParaRPr>
          </a:p>
        </p:txBody>
      </p:sp>
      <p:sp>
        <p:nvSpPr>
          <p:cNvPr id="4" name="TextBox 3">
            <a:extLst>
              <a:ext uri="{FF2B5EF4-FFF2-40B4-BE49-F238E27FC236}">
                <a16:creationId xmlns:a16="http://schemas.microsoft.com/office/drawing/2014/main" id="{5BB31DD3-2906-825F-5483-478F6B56B251}"/>
              </a:ext>
            </a:extLst>
          </p:cNvPr>
          <p:cNvSpPr txBox="1"/>
          <p:nvPr/>
        </p:nvSpPr>
        <p:spPr>
          <a:xfrm>
            <a:off x="4478215" y="4261974"/>
            <a:ext cx="3235569" cy="1323439"/>
          </a:xfrm>
          <a:prstGeom prst="rect">
            <a:avLst/>
          </a:prstGeom>
          <a:noFill/>
        </p:spPr>
        <p:txBody>
          <a:bodyPr wrap="square" rtlCol="0">
            <a:spAutoFit/>
          </a:bodyPr>
          <a:lstStyle/>
          <a:p>
            <a:pPr algn="ctr"/>
            <a:r>
              <a:rPr lang="en-US" sz="4400" dirty="0">
                <a:solidFill>
                  <a:schemeClr val="bg1"/>
                </a:solidFill>
                <a:effectLst/>
                <a:latin typeface="Times New Roman" panose="02020603050405020304" pitchFamily="18" charset="0"/>
                <a:ea typeface="Times New Roman" panose="02020603050405020304" pitchFamily="18" charset="0"/>
              </a:rPr>
              <a:t>Fault</a:t>
            </a:r>
            <a:br>
              <a:rPr lang="en-US" sz="1800" dirty="0">
                <a:solidFill>
                  <a:schemeClr val="bg1"/>
                </a:solidFill>
                <a:effectLst/>
                <a:latin typeface="Times New Roman" panose="02020603050405020304" pitchFamily="18" charset="0"/>
                <a:ea typeface="Times New Roman" panose="02020603050405020304" pitchFamily="18" charset="0"/>
              </a:rPr>
            </a:br>
            <a:br>
              <a:rPr lang="en-US" sz="1800" dirty="0">
                <a:solidFill>
                  <a:schemeClr val="bg1"/>
                </a:solidFill>
                <a:effectLst/>
                <a:latin typeface="Times New Roman" panose="02020603050405020304" pitchFamily="18" charset="0"/>
                <a:ea typeface="Times New Roman" panose="02020603050405020304" pitchFamily="18" charset="0"/>
              </a:rPr>
            </a:br>
            <a:endParaRPr lang="en-US" dirty="0"/>
          </a:p>
        </p:txBody>
      </p:sp>
      <p:sp>
        <p:nvSpPr>
          <p:cNvPr id="6" name="TextBox 5">
            <a:extLst>
              <a:ext uri="{FF2B5EF4-FFF2-40B4-BE49-F238E27FC236}">
                <a16:creationId xmlns:a16="http://schemas.microsoft.com/office/drawing/2014/main" id="{7C8CF019-D57B-E304-FCEA-6EDB5FA9186E}"/>
              </a:ext>
            </a:extLst>
          </p:cNvPr>
          <p:cNvSpPr txBox="1"/>
          <p:nvPr/>
        </p:nvSpPr>
        <p:spPr>
          <a:xfrm>
            <a:off x="-520506" y="4938398"/>
            <a:ext cx="5856850" cy="1631216"/>
          </a:xfrm>
          <a:prstGeom prst="rect">
            <a:avLst/>
          </a:prstGeom>
          <a:noFill/>
        </p:spPr>
        <p:txBody>
          <a:bodyPr wrap="square" rtlCol="0">
            <a:spAutoFit/>
          </a:bodyPr>
          <a:lstStyle/>
          <a:p>
            <a:pPr algn="ctr"/>
            <a:r>
              <a:rPr lang="en-US" sz="2800" b="1" dirty="0">
                <a:solidFill>
                  <a:schemeClr val="bg1"/>
                </a:solidFill>
                <a:effectLst/>
                <a:latin typeface="+mj-lt"/>
                <a:ea typeface="Times New Roman" panose="02020603050405020304" pitchFamily="18" charset="0"/>
              </a:rPr>
              <a:t>Public Figures</a:t>
            </a:r>
          </a:p>
          <a:p>
            <a:pPr algn="ctr"/>
            <a:br>
              <a:rPr lang="en-US" sz="1800" dirty="0">
                <a:solidFill>
                  <a:schemeClr val="bg1"/>
                </a:solidFill>
                <a:effectLst/>
                <a:latin typeface="+mj-lt"/>
                <a:ea typeface="Times New Roman" panose="02020603050405020304" pitchFamily="18" charset="0"/>
              </a:rPr>
            </a:br>
            <a:r>
              <a:rPr lang="en-US" sz="1800" dirty="0">
                <a:solidFill>
                  <a:schemeClr val="bg1"/>
                </a:solidFill>
                <a:effectLst/>
                <a:latin typeface="+mj-lt"/>
                <a:ea typeface="Times New Roman" panose="02020603050405020304" pitchFamily="18" charset="0"/>
              </a:rPr>
              <a:t>• Actual Malice standard</a:t>
            </a:r>
            <a:br>
              <a:rPr lang="en-US" sz="1800" dirty="0">
                <a:solidFill>
                  <a:schemeClr val="bg1"/>
                </a:solidFill>
                <a:effectLst/>
                <a:latin typeface="+mj-lt"/>
                <a:ea typeface="Times New Roman" panose="02020603050405020304" pitchFamily="18" charset="0"/>
              </a:rPr>
            </a:br>
            <a:br>
              <a:rPr lang="en-US" sz="1800" dirty="0">
                <a:solidFill>
                  <a:schemeClr val="bg1"/>
                </a:solidFill>
                <a:effectLst/>
                <a:latin typeface="+mj-lt"/>
                <a:ea typeface="Times New Roman" panose="02020603050405020304" pitchFamily="18" charset="0"/>
              </a:rPr>
            </a:br>
            <a:endParaRPr lang="en-US" dirty="0">
              <a:latin typeface="+mj-lt"/>
            </a:endParaRPr>
          </a:p>
        </p:txBody>
      </p:sp>
      <p:sp>
        <p:nvSpPr>
          <p:cNvPr id="7" name="TextBox 6">
            <a:extLst>
              <a:ext uri="{FF2B5EF4-FFF2-40B4-BE49-F238E27FC236}">
                <a16:creationId xmlns:a16="http://schemas.microsoft.com/office/drawing/2014/main" id="{ADEB08B7-714C-8FF4-2610-9BA19CE33C98}"/>
              </a:ext>
            </a:extLst>
          </p:cNvPr>
          <p:cNvSpPr txBox="1"/>
          <p:nvPr/>
        </p:nvSpPr>
        <p:spPr>
          <a:xfrm>
            <a:off x="7226104" y="4923693"/>
            <a:ext cx="4965896" cy="1354217"/>
          </a:xfrm>
          <a:prstGeom prst="rect">
            <a:avLst/>
          </a:prstGeom>
          <a:noFill/>
        </p:spPr>
        <p:txBody>
          <a:bodyPr wrap="square" rtlCol="0">
            <a:spAutoFit/>
          </a:bodyPr>
          <a:lstStyle/>
          <a:p>
            <a:pPr algn="ctr"/>
            <a:r>
              <a:rPr lang="en-US" sz="2800" b="1" dirty="0">
                <a:solidFill>
                  <a:schemeClr val="bg1"/>
                </a:solidFill>
                <a:effectLst/>
                <a:latin typeface="+mj-lt"/>
                <a:ea typeface="Times New Roman" panose="02020603050405020304" pitchFamily="18" charset="0"/>
              </a:rPr>
              <a:t>Private Figures</a:t>
            </a:r>
          </a:p>
          <a:p>
            <a:pPr algn="ctr"/>
            <a:br>
              <a:rPr lang="en-US" sz="1800" dirty="0">
                <a:solidFill>
                  <a:schemeClr val="bg1"/>
                </a:solidFill>
                <a:effectLst/>
                <a:latin typeface="+mj-lt"/>
                <a:ea typeface="Times New Roman" panose="02020603050405020304" pitchFamily="18" charset="0"/>
              </a:rPr>
            </a:br>
            <a:r>
              <a:rPr lang="en-US" sz="1800" dirty="0">
                <a:solidFill>
                  <a:schemeClr val="bg1"/>
                </a:solidFill>
                <a:effectLst/>
                <a:latin typeface="+mj-lt"/>
                <a:ea typeface="Times New Roman" panose="02020603050405020304" pitchFamily="18" charset="0"/>
              </a:rPr>
              <a:t>• Negligent infliction of emotional distress</a:t>
            </a:r>
            <a:br>
              <a:rPr lang="en-US" sz="1800" dirty="0">
                <a:solidFill>
                  <a:schemeClr val="bg1"/>
                </a:solidFill>
                <a:effectLst/>
                <a:latin typeface="+mj-lt"/>
                <a:ea typeface="Times New Roman" panose="02020603050405020304" pitchFamily="18" charset="0"/>
              </a:rPr>
            </a:br>
            <a:r>
              <a:rPr lang="en-US" sz="1800" dirty="0">
                <a:solidFill>
                  <a:schemeClr val="bg1"/>
                </a:solidFill>
                <a:effectLst/>
                <a:latin typeface="+mj-lt"/>
                <a:ea typeface="Times New Roman" panose="02020603050405020304" pitchFamily="18" charset="0"/>
              </a:rPr>
              <a:t>• Intentional infliction of emotional distress</a:t>
            </a:r>
            <a:endParaRPr lang="en-US" dirty="0">
              <a:latin typeface="+mj-lt"/>
            </a:endParaRPr>
          </a:p>
        </p:txBody>
      </p:sp>
      <p:pic>
        <p:nvPicPr>
          <p:cNvPr id="16" name="Audio 15">
            <a:hlinkClick r:id="" action="ppaction://media"/>
            <a:extLst>
              <a:ext uri="{FF2B5EF4-FFF2-40B4-BE49-F238E27FC236}">
                <a16:creationId xmlns:a16="http://schemas.microsoft.com/office/drawing/2014/main" id="{7010BD8F-2849-9D0A-30EE-299F5E4D405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661076361"/>
      </p:ext>
    </p:extLst>
  </p:cSld>
  <p:clrMapOvr>
    <a:masterClrMapping/>
  </p:clrMapOvr>
  <mc:AlternateContent xmlns:mc="http://schemas.openxmlformats.org/markup-compatibility/2006" xmlns:p14="http://schemas.microsoft.com/office/powerpoint/2010/main">
    <mc:Choice Requires="p14">
      <p:transition spd="slow" p14:dur="2000" advTm="156018"/>
    </mc:Choice>
    <mc:Fallback xmlns="">
      <p:transition spd="slow" advTm="156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2B8B98-0DDF-5836-578E-8E8546E9D76D}"/>
              </a:ext>
            </a:extLst>
          </p:cNvPr>
          <p:cNvSpPr>
            <a:spLocks noGrp="1"/>
          </p:cNvSpPr>
          <p:nvPr>
            <p:ph type="title"/>
          </p:nvPr>
        </p:nvSpPr>
        <p:spPr>
          <a:xfrm>
            <a:off x="838200" y="0"/>
            <a:ext cx="10515600" cy="1617785"/>
          </a:xfrm>
        </p:spPr>
        <p:txBody>
          <a:bodyPr>
            <a:normAutofit/>
          </a:bodyPr>
          <a:lstStyle/>
          <a:p>
            <a:pPr algn="ctr"/>
            <a:r>
              <a:rPr lang="en-US" sz="8000" b="1" dirty="0">
                <a:solidFill>
                  <a:schemeClr val="bg1"/>
                </a:solidFill>
                <a:latin typeface="Aldhabi" panose="01000000000000000000" pitchFamily="2" charset="-78"/>
                <a:cs typeface="Aldhabi" panose="01000000000000000000" pitchFamily="2" charset="-78"/>
              </a:rPr>
              <a:t>Commercial Speech</a:t>
            </a:r>
          </a:p>
        </p:txBody>
      </p:sp>
      <p:sp>
        <p:nvSpPr>
          <p:cNvPr id="3" name="TextBox 2">
            <a:extLst>
              <a:ext uri="{FF2B5EF4-FFF2-40B4-BE49-F238E27FC236}">
                <a16:creationId xmlns:a16="http://schemas.microsoft.com/office/drawing/2014/main" id="{2DED8569-4598-49B0-8C03-9D1CD7E0B776}"/>
              </a:ext>
            </a:extLst>
          </p:cNvPr>
          <p:cNvSpPr txBox="1"/>
          <p:nvPr/>
        </p:nvSpPr>
        <p:spPr>
          <a:xfrm>
            <a:off x="140677" y="1758462"/>
            <a:ext cx="12051323" cy="5016758"/>
          </a:xfrm>
          <a:prstGeom prst="rect">
            <a:avLst/>
          </a:prstGeom>
          <a:noFill/>
        </p:spPr>
        <p:txBody>
          <a:bodyPr wrap="square" rtlCol="0">
            <a:spAutoFit/>
          </a:bodyPr>
          <a:lstStyle/>
          <a:p>
            <a:pPr algn="ctr"/>
            <a:r>
              <a:rPr lang="en-US" sz="3200" dirty="0">
                <a:solidFill>
                  <a:schemeClr val="bg1"/>
                </a:solidFill>
                <a:effectLst/>
                <a:latin typeface="Tenorite" panose="00000500000000000000" pitchFamily="2" charset="0"/>
                <a:ea typeface="Times New Roman" panose="02020603050405020304" pitchFamily="18" charset="0"/>
              </a:rPr>
              <a:t>• Central-Hudson test</a:t>
            </a:r>
            <a:br>
              <a:rPr lang="en-US" sz="3200" dirty="0">
                <a:solidFill>
                  <a:schemeClr val="bg1"/>
                </a:solidFill>
                <a:effectLst/>
                <a:latin typeface="Tenorite" panose="00000500000000000000" pitchFamily="2" charset="0"/>
                <a:ea typeface="Times New Roman" panose="02020603050405020304" pitchFamily="18" charset="0"/>
              </a:rPr>
            </a:br>
            <a:endParaRPr lang="en-US" sz="3200" dirty="0">
              <a:solidFill>
                <a:schemeClr val="bg1"/>
              </a:solidFill>
              <a:effectLst/>
              <a:latin typeface="Tenorite" panose="00000500000000000000" pitchFamily="2" charset="0"/>
              <a:ea typeface="Times New Roman" panose="02020603050405020304" pitchFamily="18" charset="0"/>
            </a:endParaRPr>
          </a:p>
          <a:p>
            <a:pPr algn="ctr"/>
            <a:r>
              <a:rPr lang="en-US" sz="3200" dirty="0">
                <a:solidFill>
                  <a:schemeClr val="bg1"/>
                </a:solidFill>
                <a:effectLst/>
                <a:latin typeface="Tenorite" panose="00000500000000000000" pitchFamily="2" charset="0"/>
                <a:ea typeface="Times New Roman" panose="02020603050405020304" pitchFamily="18" charset="0"/>
              </a:rPr>
              <a:t>• The Federal Trade Commission (FTC) </a:t>
            </a:r>
            <a:br>
              <a:rPr lang="en-US" sz="3200" dirty="0">
                <a:solidFill>
                  <a:schemeClr val="bg1"/>
                </a:solidFill>
                <a:effectLst/>
                <a:latin typeface="Tenorite" panose="00000500000000000000" pitchFamily="2" charset="0"/>
                <a:ea typeface="Times New Roman" panose="02020603050405020304" pitchFamily="18" charset="0"/>
              </a:rPr>
            </a:br>
            <a:endParaRPr lang="en-US" sz="3200" dirty="0">
              <a:solidFill>
                <a:schemeClr val="bg1"/>
              </a:solidFill>
              <a:effectLst/>
              <a:latin typeface="Tenorite" panose="00000500000000000000" pitchFamily="2" charset="0"/>
              <a:ea typeface="Times New Roman" panose="02020603050405020304" pitchFamily="18" charset="0"/>
            </a:endParaRPr>
          </a:p>
          <a:p>
            <a:pPr algn="ctr"/>
            <a:r>
              <a:rPr lang="en-US" sz="3200" dirty="0">
                <a:solidFill>
                  <a:schemeClr val="bg1"/>
                </a:solidFill>
                <a:effectLst/>
                <a:latin typeface="Tenorite" panose="00000500000000000000" pitchFamily="2" charset="0"/>
                <a:ea typeface="Times New Roman" panose="02020603050405020304" pitchFamily="18" charset="0"/>
              </a:rPr>
              <a:t>• The Food and Drug Administration (FDA) </a:t>
            </a:r>
            <a:br>
              <a:rPr lang="en-US" sz="3200" dirty="0">
                <a:solidFill>
                  <a:schemeClr val="bg1"/>
                </a:solidFill>
                <a:effectLst/>
                <a:latin typeface="Tenorite" panose="00000500000000000000" pitchFamily="2" charset="0"/>
                <a:ea typeface="Times New Roman" panose="02020603050405020304" pitchFamily="18" charset="0"/>
              </a:rPr>
            </a:br>
            <a:endParaRPr lang="en-US" sz="3200" dirty="0">
              <a:solidFill>
                <a:schemeClr val="bg1"/>
              </a:solidFill>
              <a:effectLst/>
              <a:latin typeface="Tenorite" panose="00000500000000000000" pitchFamily="2" charset="0"/>
              <a:ea typeface="Times New Roman" panose="02020603050405020304" pitchFamily="18" charset="0"/>
            </a:endParaRPr>
          </a:p>
          <a:p>
            <a:pPr algn="ctr"/>
            <a:r>
              <a:rPr lang="en-US" sz="3200" dirty="0">
                <a:solidFill>
                  <a:schemeClr val="bg1"/>
                </a:solidFill>
                <a:effectLst/>
                <a:latin typeface="Tenorite" panose="00000500000000000000" pitchFamily="2" charset="0"/>
                <a:ea typeface="Times New Roman" panose="02020603050405020304" pitchFamily="18" charset="0"/>
              </a:rPr>
              <a:t>• </a:t>
            </a:r>
            <a:r>
              <a:rPr lang="en-US" sz="3200" dirty="0" err="1">
                <a:solidFill>
                  <a:schemeClr val="bg1"/>
                </a:solidFill>
                <a:effectLst/>
                <a:latin typeface="Tenorite" panose="00000500000000000000" pitchFamily="2" charset="0"/>
                <a:ea typeface="Times New Roman" panose="02020603050405020304" pitchFamily="18" charset="0"/>
              </a:rPr>
              <a:t>U.S.Department</a:t>
            </a:r>
            <a:r>
              <a:rPr lang="en-US" sz="3200" dirty="0">
                <a:solidFill>
                  <a:schemeClr val="bg1"/>
                </a:solidFill>
                <a:effectLst/>
                <a:latin typeface="Tenorite" panose="00000500000000000000" pitchFamily="2" charset="0"/>
                <a:ea typeface="Times New Roman" panose="02020603050405020304" pitchFamily="18" charset="0"/>
              </a:rPr>
              <a:t> of Agriculture  (USDA)</a:t>
            </a:r>
            <a:br>
              <a:rPr lang="en-US" sz="3200" dirty="0">
                <a:solidFill>
                  <a:schemeClr val="bg1"/>
                </a:solidFill>
                <a:effectLst/>
                <a:latin typeface="Tenorite" panose="00000500000000000000" pitchFamily="2" charset="0"/>
                <a:ea typeface="Times New Roman" panose="02020603050405020304" pitchFamily="18" charset="0"/>
              </a:rPr>
            </a:br>
            <a:endParaRPr lang="en-US" sz="3200" dirty="0">
              <a:solidFill>
                <a:schemeClr val="bg1"/>
              </a:solidFill>
              <a:effectLst/>
              <a:latin typeface="Tenorite" panose="00000500000000000000" pitchFamily="2" charset="0"/>
              <a:ea typeface="Times New Roman" panose="02020603050405020304" pitchFamily="18" charset="0"/>
            </a:endParaRPr>
          </a:p>
          <a:p>
            <a:pPr algn="ctr"/>
            <a:r>
              <a:rPr lang="en-US" sz="3200" dirty="0">
                <a:solidFill>
                  <a:schemeClr val="bg1"/>
                </a:solidFill>
                <a:effectLst/>
                <a:latin typeface="Tenorite" panose="00000500000000000000" pitchFamily="2" charset="0"/>
                <a:ea typeface="Times New Roman" panose="02020603050405020304" pitchFamily="18" charset="0"/>
              </a:rPr>
              <a:t>• The U.S. Department of Health and Human Services</a:t>
            </a:r>
            <a:br>
              <a:rPr lang="en-US" sz="3200" dirty="0">
                <a:solidFill>
                  <a:schemeClr val="bg1"/>
                </a:solidFill>
                <a:effectLst/>
                <a:latin typeface="Tenorite" panose="00000500000000000000" pitchFamily="2" charset="0"/>
                <a:ea typeface="Times New Roman" panose="02020603050405020304" pitchFamily="18" charset="0"/>
              </a:rPr>
            </a:br>
            <a:endParaRPr lang="en-US" sz="3200" dirty="0">
              <a:solidFill>
                <a:schemeClr val="bg1"/>
              </a:solidFill>
              <a:latin typeface="Tenorite" panose="00000500000000000000" pitchFamily="2" charset="0"/>
            </a:endParaRPr>
          </a:p>
        </p:txBody>
      </p:sp>
      <p:pic>
        <p:nvPicPr>
          <p:cNvPr id="10" name="Audio 9">
            <a:hlinkClick r:id="" action="ppaction://media"/>
            <a:extLst>
              <a:ext uri="{FF2B5EF4-FFF2-40B4-BE49-F238E27FC236}">
                <a16:creationId xmlns:a16="http://schemas.microsoft.com/office/drawing/2014/main" id="{06DDA820-E42E-3878-3A74-7B6331494F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8251589"/>
      </p:ext>
    </p:extLst>
  </p:cSld>
  <p:clrMapOvr>
    <a:masterClrMapping/>
  </p:clrMapOvr>
  <mc:AlternateContent xmlns:mc="http://schemas.openxmlformats.org/markup-compatibility/2006" xmlns:p14="http://schemas.microsoft.com/office/powerpoint/2010/main">
    <mc:Choice Requires="p14">
      <p:transition spd="slow" p14:dur="2000" advTm="121567"/>
    </mc:Choice>
    <mc:Fallback xmlns="">
      <p:transition spd="slow" advTm="121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51A0D-980A-C4AC-C718-DAB18BEC2DBC}"/>
              </a:ext>
            </a:extLst>
          </p:cNvPr>
          <p:cNvSpPr>
            <a:spLocks noGrp="1"/>
          </p:cNvSpPr>
          <p:nvPr>
            <p:ph type="title"/>
          </p:nvPr>
        </p:nvSpPr>
        <p:spPr/>
        <p:txBody>
          <a:bodyPr>
            <a:normAutofit/>
          </a:bodyPr>
          <a:lstStyle/>
          <a:p>
            <a:pPr algn="ctr"/>
            <a:r>
              <a:rPr lang="en-US" sz="7200" dirty="0">
                <a:solidFill>
                  <a:schemeClr val="bg1"/>
                </a:solidFill>
                <a:latin typeface="Algerian" panose="04020705040A02060702" pitchFamily="82" charset="0"/>
              </a:rPr>
              <a:t>Reflection</a:t>
            </a:r>
          </a:p>
        </p:txBody>
      </p:sp>
      <p:sp>
        <p:nvSpPr>
          <p:cNvPr id="3" name="Content Placeholder 2">
            <a:extLst>
              <a:ext uri="{FF2B5EF4-FFF2-40B4-BE49-F238E27FC236}">
                <a16:creationId xmlns:a16="http://schemas.microsoft.com/office/drawing/2014/main" id="{A165D267-7AC0-D33C-11FA-44495251E68E}"/>
              </a:ext>
            </a:extLst>
          </p:cNvPr>
          <p:cNvSpPr>
            <a:spLocks noGrp="1"/>
          </p:cNvSpPr>
          <p:nvPr>
            <p:ph idx="1"/>
          </p:nvPr>
        </p:nvSpPr>
        <p:spPr>
          <a:xfrm>
            <a:off x="838200" y="2452956"/>
            <a:ext cx="10515600" cy="4351338"/>
          </a:xfrm>
        </p:spPr>
        <p:txBody>
          <a:bodyPr>
            <a:normAutofit/>
          </a:bodyPr>
          <a:lstStyle/>
          <a:p>
            <a:pPr algn="ctr"/>
            <a:r>
              <a:rPr lang="en-US" sz="4000" dirty="0">
                <a:solidFill>
                  <a:schemeClr val="bg1"/>
                </a:solidFill>
              </a:rPr>
              <a:t>Know the laws and how they pertain to communications</a:t>
            </a:r>
          </a:p>
          <a:p>
            <a:pPr algn="ctr"/>
            <a:endParaRPr lang="en-US" sz="4000" dirty="0">
              <a:solidFill>
                <a:schemeClr val="bg1"/>
              </a:solidFill>
            </a:endParaRPr>
          </a:p>
          <a:p>
            <a:pPr algn="ctr"/>
            <a:endParaRPr lang="en-US" sz="4000" dirty="0">
              <a:solidFill>
                <a:schemeClr val="bg1"/>
              </a:solidFill>
            </a:endParaRPr>
          </a:p>
          <a:p>
            <a:pPr algn="ctr"/>
            <a:r>
              <a:rPr lang="en-US" sz="4000" dirty="0">
                <a:solidFill>
                  <a:schemeClr val="bg1"/>
                </a:solidFill>
              </a:rPr>
              <a:t>Ignorance is no excuse</a:t>
            </a:r>
          </a:p>
        </p:txBody>
      </p:sp>
      <p:pic>
        <p:nvPicPr>
          <p:cNvPr id="10" name="Audio 9">
            <a:hlinkClick r:id="" action="ppaction://media"/>
            <a:extLst>
              <a:ext uri="{FF2B5EF4-FFF2-40B4-BE49-F238E27FC236}">
                <a16:creationId xmlns:a16="http://schemas.microsoft.com/office/drawing/2014/main" id="{8F704563-6779-BFC8-4A66-E4B279E8E7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46299401"/>
      </p:ext>
    </p:extLst>
  </p:cSld>
  <p:clrMapOvr>
    <a:masterClrMapping/>
  </p:clrMapOvr>
  <mc:AlternateContent xmlns:mc="http://schemas.openxmlformats.org/markup-compatibility/2006" xmlns:p14="http://schemas.microsoft.com/office/powerpoint/2010/main">
    <mc:Choice Requires="p14">
      <p:transition spd="slow" p14:dur="2000" advTm="56822"/>
    </mc:Choice>
    <mc:Fallback xmlns="">
      <p:transition spd="slow" advTm="56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chemeClr val="accent1">
                <a:lumMod val="5000"/>
                <a:lumOff val="95000"/>
              </a:schemeClr>
            </a:gs>
            <a:gs pos="83000">
              <a:schemeClr val="bg1"/>
            </a:gs>
            <a:gs pos="29000">
              <a:srgbClr val="000F2E"/>
            </a:gs>
            <a:gs pos="33000">
              <a:srgbClr val="000F2E"/>
            </a:gs>
            <a:gs pos="14000">
              <a:schemeClr val="bg1"/>
            </a:gs>
            <a:gs pos="23000">
              <a:srgbClr val="000F2E"/>
            </a:gs>
            <a:gs pos="8000">
              <a:srgbClr val="FF0000"/>
            </a:gs>
            <a:gs pos="13000">
              <a:schemeClr val="bg1"/>
            </a:gs>
            <a:gs pos="79000">
              <a:schemeClr val="accent1">
                <a:lumMod val="75000"/>
              </a:schemeClr>
            </a:gs>
            <a:gs pos="94000">
              <a:srgbClr val="FF0000"/>
            </a:gs>
          </a:gsLst>
          <a:lin ang="27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21F95C-E3EB-AF64-93CB-965EBBE5DACF}"/>
              </a:ext>
            </a:extLst>
          </p:cNvPr>
          <p:cNvSpPr txBox="1"/>
          <p:nvPr/>
        </p:nvSpPr>
        <p:spPr>
          <a:xfrm>
            <a:off x="1069437" y="1040232"/>
            <a:ext cx="9659229" cy="4524315"/>
          </a:xfrm>
          <a:prstGeom prst="rect">
            <a:avLst/>
          </a:prstGeom>
          <a:noFill/>
        </p:spPr>
        <p:txBody>
          <a:bodyPr wrap="square" rtlCol="0">
            <a:spAutoFit/>
          </a:bodyPr>
          <a:lstStyle/>
          <a:p>
            <a:pPr algn="ctr"/>
            <a:r>
              <a:rPr lang="en-US" sz="9600" dirty="0">
                <a:solidFill>
                  <a:schemeClr val="bg1"/>
                </a:solidFill>
                <a:latin typeface="Aldhabi" panose="01000000000000000000" pitchFamily="2" charset="-78"/>
                <a:cs typeface="Aldhabi" panose="01000000000000000000" pitchFamily="2" charset="-78"/>
              </a:rPr>
              <a:t>Thank you</a:t>
            </a:r>
          </a:p>
          <a:p>
            <a:pPr algn="ctr"/>
            <a:r>
              <a:rPr lang="en-US" sz="9600" dirty="0">
                <a:solidFill>
                  <a:schemeClr val="bg1"/>
                </a:solidFill>
                <a:latin typeface="Aldhabi" panose="01000000000000000000" pitchFamily="2" charset="-78"/>
                <a:cs typeface="Aldhabi" panose="01000000000000000000" pitchFamily="2" charset="-78"/>
              </a:rPr>
              <a:t>For </a:t>
            </a:r>
          </a:p>
          <a:p>
            <a:pPr algn="ctr"/>
            <a:r>
              <a:rPr lang="en-US" sz="9600" dirty="0">
                <a:solidFill>
                  <a:schemeClr val="bg1"/>
                </a:solidFill>
                <a:latin typeface="Aldhabi" panose="01000000000000000000" pitchFamily="2" charset="-78"/>
                <a:cs typeface="Aldhabi" panose="01000000000000000000" pitchFamily="2" charset="-78"/>
              </a:rPr>
              <a:t>Watching </a:t>
            </a:r>
          </a:p>
        </p:txBody>
      </p:sp>
      <p:pic>
        <p:nvPicPr>
          <p:cNvPr id="3" name="Audio 2">
            <a:hlinkClick r:id="" action="ppaction://media"/>
            <a:extLst>
              <a:ext uri="{FF2B5EF4-FFF2-40B4-BE49-F238E27FC236}">
                <a16:creationId xmlns:a16="http://schemas.microsoft.com/office/drawing/2014/main" id="{206B9AC1-20D8-62E8-93D5-48093526E8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34527641"/>
      </p:ext>
    </p:extLst>
  </p:cSld>
  <p:clrMapOvr>
    <a:masterClrMapping/>
  </p:clrMapOvr>
  <mc:AlternateContent xmlns:mc="http://schemas.openxmlformats.org/markup-compatibility/2006" xmlns:p14="http://schemas.microsoft.com/office/powerpoint/2010/main">
    <mc:Choice Requires="p14">
      <p:transition spd="slow" p14:dur="2000" advTm="2111"/>
    </mc:Choice>
    <mc:Fallback xmlns="">
      <p:transition spd="slow" advTm="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77E34-6BE1-4894-FEA2-8D9D6C7FB259}"/>
              </a:ext>
            </a:extLst>
          </p:cNvPr>
          <p:cNvSpPr txBox="1"/>
          <p:nvPr/>
        </p:nvSpPr>
        <p:spPr>
          <a:xfrm>
            <a:off x="5453575" y="0"/>
            <a:ext cx="1284849" cy="338554"/>
          </a:xfrm>
          <a:prstGeom prst="rect">
            <a:avLst/>
          </a:prstGeom>
          <a:noFill/>
        </p:spPr>
        <p:txBody>
          <a:bodyPr wrap="square" rtlCol="0">
            <a:spAutoFit/>
          </a:bodyPr>
          <a:lstStyle/>
          <a:p>
            <a:r>
              <a:rPr lang="en-US" sz="1600" b="1" dirty="0"/>
              <a:t>References</a:t>
            </a:r>
          </a:p>
        </p:txBody>
      </p:sp>
      <p:sp>
        <p:nvSpPr>
          <p:cNvPr id="3" name="TextBox 2">
            <a:extLst>
              <a:ext uri="{FF2B5EF4-FFF2-40B4-BE49-F238E27FC236}">
                <a16:creationId xmlns:a16="http://schemas.microsoft.com/office/drawing/2014/main" id="{182FD774-894F-E460-3F6B-1E0EC6F4B5CC}"/>
              </a:ext>
            </a:extLst>
          </p:cNvPr>
          <p:cNvSpPr txBox="1"/>
          <p:nvPr/>
        </p:nvSpPr>
        <p:spPr>
          <a:xfrm>
            <a:off x="1" y="230832"/>
            <a:ext cx="12192000" cy="8048357"/>
          </a:xfrm>
          <a:prstGeom prst="rect">
            <a:avLst/>
          </a:prstGeom>
          <a:noFill/>
        </p:spPr>
        <p:txBody>
          <a:bodyPr wrap="square" rtlCol="0">
            <a:spAutoFit/>
          </a:bodyPr>
          <a:lstStyle/>
          <a:p>
            <a:pPr marL="457200" marR="0" indent="-457200">
              <a:spcBef>
                <a:spcPts val="0"/>
              </a:spcBef>
              <a:spcAft>
                <a:spcPts val="0"/>
              </a:spcAft>
              <a:tabLst>
                <a:tab pos="400050" algn="l"/>
              </a:tabLst>
            </a:pP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Frigo</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 B. (2021, February 4). Active citizen series: Deliberative dialogue on free speech and the Inclusive Campus – How do we foster the campus community we want? Today at Elon. Retrieved July 15,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https://www.elon.edu/u/news/2021/02/04/active-citizen-series-deliberative-dialogue-on-free-speech-and-the-inclusive-campus-how-do-we-foster-the-campus-community-we-want/</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Ginsberg, B.,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Lowi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T. J., Weir, M., Tolbert, C. J., &amp; Campbell, A. L. (2021). We the people: An introduction to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american</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politics (Eleventh ). W.W. Norton &amp; Company.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Grocki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 S. J. (2021, November 9). Citizen's Guide to U.S. federal law on obscenity. The United States Department of Justice. Retrieved July 31,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https://www.justice.gov/criminal-ceos/citizens-guide-us-federal-law-obscenity#:~:text=Convicted%20offenders%20face%20fines%20and%20up%20to%205%20years%20in,cable%20or%20subscription%20television%20respectively</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Klausner, N. H., &amp; Edelman, S. L. (2017). Practical law: Expert Q&amp;A on right of publicity claims. Practical Law The Journal. Retrieved July 31,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https://www.dglaw.com/wp-content/uploads/2021/09/Klausner_Edelman_Expert_QnA_Right_of_Publicity.pdf</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mj0007. (2016, November 15). Bill of Rights, we the people with wooden gavel and American flag. iStock. Retrieved July 15, 2022, fromhttps://</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www.istockphoto.com/photo/we-the-people-gm616875356-107177373</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Ross, S. D., Reynolds, A., &amp; Trager, R. (2019). </a:t>
            </a:r>
            <a:r>
              <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rPr>
              <a:t>The Law of Journalism and Mass Communication</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(7th Edition). SAGE Publications, Inc. (US).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https://online.vitalsource.com/books/9781544377612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 (2021, February 12). Lanham (trademark) act.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www.nolo.com</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Retrieved July 30,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https://www.nolo.com/legal-encyclopedia/content/lanham-act.html</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 (2021, January 13). Obscene, indecent and profane broadcasts. Federal Communications Commission. Retrieved July 30,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https://www.fcc.gov/consumers/guides/obscene-indecent-and-profane-broadcasts</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 (2022, July 7). Right of publicity statutes &amp; interactive map. Right Of Publicity. Retrieved July 30,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https://rightofpublicity.com/statutes</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77750C07-438F-12CC-1A7B-75B7A82D3CA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66075519"/>
      </p:ext>
    </p:extLst>
  </p:cSld>
  <p:clrMapOvr>
    <a:masterClrMapping/>
  </p:clrMapOvr>
  <mc:AlternateContent xmlns:mc="http://schemas.openxmlformats.org/markup-compatibility/2006" xmlns:p14="http://schemas.microsoft.com/office/powerpoint/2010/main">
    <mc:Choice Requires="p14">
      <p:transition spd="slow" p14:dur="2000" advTm="3321"/>
    </mc:Choice>
    <mc:Fallback xmlns="">
      <p:transition spd="slow" advTm="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77E34-6BE1-4894-FEA2-8D9D6C7FB259}"/>
              </a:ext>
            </a:extLst>
          </p:cNvPr>
          <p:cNvSpPr txBox="1"/>
          <p:nvPr/>
        </p:nvSpPr>
        <p:spPr>
          <a:xfrm>
            <a:off x="5453575" y="0"/>
            <a:ext cx="1284849" cy="338554"/>
          </a:xfrm>
          <a:prstGeom prst="rect">
            <a:avLst/>
          </a:prstGeom>
          <a:noFill/>
        </p:spPr>
        <p:txBody>
          <a:bodyPr wrap="square" rtlCol="0">
            <a:spAutoFit/>
          </a:bodyPr>
          <a:lstStyle/>
          <a:p>
            <a:r>
              <a:rPr lang="en-US" sz="1600" b="1" dirty="0"/>
              <a:t>References</a:t>
            </a:r>
          </a:p>
        </p:txBody>
      </p:sp>
      <p:sp>
        <p:nvSpPr>
          <p:cNvPr id="3" name="TextBox 2">
            <a:extLst>
              <a:ext uri="{FF2B5EF4-FFF2-40B4-BE49-F238E27FC236}">
                <a16:creationId xmlns:a16="http://schemas.microsoft.com/office/drawing/2014/main" id="{182FD774-894F-E460-3F6B-1E0EC6F4B5CC}"/>
              </a:ext>
            </a:extLst>
          </p:cNvPr>
          <p:cNvSpPr txBox="1"/>
          <p:nvPr/>
        </p:nvSpPr>
        <p:spPr>
          <a:xfrm>
            <a:off x="1" y="230832"/>
            <a:ext cx="12192000" cy="6355586"/>
          </a:xfrm>
          <a:prstGeom prst="rect">
            <a:avLst/>
          </a:prstGeom>
          <a:noFill/>
        </p:spPr>
        <p:txBody>
          <a:bodyPr wrap="square" rtlCol="0">
            <a:spAutoFit/>
          </a:bodyPr>
          <a:lstStyle/>
          <a:p>
            <a:pPr marL="457200" marR="0" indent="-457200">
              <a:spcBef>
                <a:spcPts val="0"/>
              </a:spcBef>
              <a:spcAft>
                <a:spcPts val="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 (2022, July 7). Right of publicity statutes &amp; interactive map. Right Of Publicity. Retrieved July 30,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https://rightofpublicity.com/statutes</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(2022). The Communications Act of 1934. Bureau of Justice Assistance. Retrieved July 30,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https://bja.ojp.gov/program/it/privacy-civil-liberties/authorities/statutes/1288</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tabLst>
                <a:tab pos="574040" algn="l"/>
              </a:tabLs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(2020, January 17). 1852. copyright infringement -- penalties -- 17 U.S.C. 506(a) and 18 U.S.C 2319. The United States Department of Justice. Retrieved July 31, 2022, from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7"/>
              </a:rPr>
              <a:t>https://www.justice.gov/archives/jm/criminal-resource-manual-1852-copyright-infringement-penalties-17-usc-506a-and-18-usc-2319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Ross, S. D., Reynolds, A., &amp; Trager, R. (2019). </a:t>
            </a:r>
            <a:r>
              <a:rPr lang="en-US" sz="1100" i="1" dirty="0">
                <a:effectLst/>
                <a:latin typeface="Times New Roman" panose="02020603050405020304" pitchFamily="18" charset="0"/>
                <a:ea typeface="Times New Roman" panose="02020603050405020304" pitchFamily="18" charset="0"/>
                <a:cs typeface="Times New Roman" panose="02020603050405020304" pitchFamily="18" charset="0"/>
              </a:rPr>
              <a:t>The Law of Journalism and Mass Communication</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(7th Edition). SAGE Publications, Inc. (US).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8"/>
              </a:rPr>
              <a:t>https://online.vitalsource.com/books/9781544377612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Smentkowski</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B. P. (2022, May 3). Supreme Court of the United States. </a:t>
            </a:r>
            <a:r>
              <a:rPr lang="en-US" sz="1100" dirty="0" err="1">
                <a:effectLst/>
                <a:latin typeface="Times New Roman" panose="02020603050405020304" pitchFamily="18" charset="0"/>
                <a:ea typeface="Times New Roman" panose="02020603050405020304" pitchFamily="18" charset="0"/>
                <a:cs typeface="Times New Roman" panose="02020603050405020304" pitchFamily="18" charset="0"/>
              </a:rPr>
              <a:t>Encyclopædia</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Britannica. Retrieved July 15, 2022, fromhttps://</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9"/>
              </a:rPr>
              <a:t>www.britannica.com/topic/Supreme-Court-of-the-United-States</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Strickland, R. A. (2009). Telecommunications act of 1996. Telecommunications Act of 1996. Retrieved July 15, 2022, fromhttps://</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0"/>
              </a:rPr>
              <a:t>www.mtsu.edu/first-amendment/article/1095/telecommunications-act-of-1996</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Unknown . (2022). National Constitution Center. National Constitution Center –</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1"/>
              </a:rPr>
              <a:t>constitutioncenter.org</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Retrieved July 15, 2022, fromhttps://</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2"/>
              </a:rPr>
              <a:t>constitutioncenter.org/learn/educational-resources/historical-documents/bill-of-rights</a:t>
            </a: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1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r>
              <a:rPr lang="en-US" sz="1100" dirty="0">
                <a:effectLst/>
                <a:latin typeface="Times New Roman" panose="02020603050405020304" pitchFamily="18" charset="0"/>
                <a:ea typeface="Times New Roman" panose="02020603050405020304" pitchFamily="18" charset="0"/>
              </a:rPr>
              <a:t>Unknown. (2022). The first amendment encyclopedia. Cases | The First Amendment Encyclopedia. Retrieved July 15, 2022, fromhttps://</a:t>
            </a:r>
            <a:r>
              <a:rPr lang="en-US" sz="11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13"/>
              </a:rPr>
              <a:t>www.mtsu.edu/first-amendment/encyclopedia/case-all</a:t>
            </a:r>
            <a:r>
              <a:rPr lang="en-US" sz="1100" dirty="0">
                <a:effectLst/>
                <a:latin typeface="Times New Roman" panose="02020603050405020304" pitchFamily="18" charset="0"/>
                <a:ea typeface="Times New Roman" panose="02020603050405020304" pitchFamily="18" charset="0"/>
              </a:rPr>
              <a:t> </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77750C07-438F-12CC-1A7B-75B7A82D3CAC}"/>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542084078"/>
      </p:ext>
    </p:extLst>
  </p:cSld>
  <p:clrMapOvr>
    <a:masterClrMapping/>
  </p:clrMapOvr>
  <mc:AlternateContent xmlns:mc="http://schemas.openxmlformats.org/markup-compatibility/2006" xmlns:p14="http://schemas.microsoft.com/office/powerpoint/2010/main">
    <mc:Choice Requires="p14">
      <p:transition spd="slow" p14:dur="2000" advTm="3321"/>
    </mc:Choice>
    <mc:Fallback xmlns="">
      <p:transition spd="slow" advTm="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86000">
              <a:schemeClr val="accent1">
                <a:lumMod val="5000"/>
                <a:lumOff val="95000"/>
              </a:schemeClr>
            </a:gs>
            <a:gs pos="83000">
              <a:schemeClr val="bg1"/>
            </a:gs>
            <a:gs pos="29000">
              <a:srgbClr val="000F2E"/>
            </a:gs>
            <a:gs pos="33000">
              <a:srgbClr val="000F2E"/>
            </a:gs>
            <a:gs pos="14000">
              <a:schemeClr val="bg1"/>
            </a:gs>
            <a:gs pos="23000">
              <a:srgbClr val="000F2E"/>
            </a:gs>
            <a:gs pos="8000">
              <a:srgbClr val="FF0000"/>
            </a:gs>
            <a:gs pos="13000">
              <a:schemeClr val="bg1"/>
            </a:gs>
            <a:gs pos="79000">
              <a:schemeClr val="accent1">
                <a:lumMod val="75000"/>
              </a:schemeClr>
            </a:gs>
            <a:gs pos="94000">
              <a:srgbClr val="FF0000"/>
            </a:gs>
          </a:gsLst>
          <a:lin ang="27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C21F95C-E3EB-AF64-93CB-965EBBE5DACF}"/>
              </a:ext>
            </a:extLst>
          </p:cNvPr>
          <p:cNvSpPr txBox="1"/>
          <p:nvPr/>
        </p:nvSpPr>
        <p:spPr>
          <a:xfrm>
            <a:off x="1266385" y="1244251"/>
            <a:ext cx="9659229" cy="4647426"/>
          </a:xfrm>
          <a:prstGeom prst="rect">
            <a:avLst/>
          </a:prstGeom>
          <a:noFill/>
        </p:spPr>
        <p:txBody>
          <a:bodyPr wrap="square" rtlCol="0">
            <a:spAutoFit/>
          </a:bodyPr>
          <a:lstStyle/>
          <a:p>
            <a:pPr algn="ctr"/>
            <a:r>
              <a:rPr lang="en-US" sz="7200" dirty="0">
                <a:solidFill>
                  <a:schemeClr val="bg1"/>
                </a:solidFill>
                <a:latin typeface="Castellar" panose="020A0402060406010301" pitchFamily="18" charset="0"/>
              </a:rPr>
              <a:t>The First Amendment</a:t>
            </a:r>
            <a:r>
              <a:rPr lang="en-US" sz="7200" dirty="0">
                <a:solidFill>
                  <a:schemeClr val="bg1"/>
                </a:solidFill>
              </a:rPr>
              <a:t>: </a:t>
            </a:r>
          </a:p>
          <a:p>
            <a:pPr algn="ctr"/>
            <a:r>
              <a:rPr lang="en-US" sz="3600" dirty="0">
                <a:solidFill>
                  <a:schemeClr val="bg1"/>
                </a:solidFill>
              </a:rPr>
              <a:t>The Cornerstone of Liberty</a:t>
            </a:r>
          </a:p>
          <a:p>
            <a:pPr algn="ctr"/>
            <a:endParaRPr lang="en-US" sz="6000" dirty="0">
              <a:solidFill>
                <a:schemeClr val="bg1"/>
              </a:solidFill>
            </a:endParaRPr>
          </a:p>
          <a:p>
            <a:pPr algn="ctr"/>
            <a:r>
              <a:rPr lang="en-US" sz="4800" dirty="0">
                <a:solidFill>
                  <a:schemeClr val="bg1"/>
                </a:solidFill>
                <a:latin typeface="Aldhabi" panose="01000000000000000000" pitchFamily="2" charset="-78"/>
                <a:cs typeface="Aldhabi" panose="01000000000000000000" pitchFamily="2" charset="-78"/>
              </a:rPr>
              <a:t> </a:t>
            </a:r>
            <a:r>
              <a:rPr lang="en-US" sz="4400" dirty="0">
                <a:solidFill>
                  <a:schemeClr val="bg1"/>
                </a:solidFill>
                <a:latin typeface="Aldhabi" panose="01000000000000000000" pitchFamily="2" charset="-78"/>
                <a:cs typeface="Aldhabi" panose="01000000000000000000" pitchFamily="2" charset="-78"/>
              </a:rPr>
              <a:t>Preserving the Freedom of Speech</a:t>
            </a:r>
          </a:p>
        </p:txBody>
      </p:sp>
      <p:pic>
        <p:nvPicPr>
          <p:cNvPr id="2" name="Audio 1">
            <a:hlinkClick r:id="" action="ppaction://media"/>
            <a:extLst>
              <a:ext uri="{FF2B5EF4-FFF2-40B4-BE49-F238E27FC236}">
                <a16:creationId xmlns:a16="http://schemas.microsoft.com/office/drawing/2014/main" id="{4BD35BB1-3DF4-F3E0-F1EF-8720C3AC75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94529614"/>
      </p:ext>
    </p:extLst>
  </p:cSld>
  <p:clrMapOvr>
    <a:masterClrMapping/>
  </p:clrMapOvr>
  <mc:AlternateContent xmlns:mc="http://schemas.openxmlformats.org/markup-compatibility/2006" xmlns:p14="http://schemas.microsoft.com/office/powerpoint/2010/main">
    <mc:Choice Requires="p14">
      <p:transition spd="slow" p14:dur="2000" advTm="7459"/>
    </mc:Choice>
    <mc:Fallback xmlns="">
      <p:transition spd="slow" advTm="7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677E34-6BE1-4894-FEA2-8D9D6C7FB259}"/>
              </a:ext>
            </a:extLst>
          </p:cNvPr>
          <p:cNvSpPr txBox="1"/>
          <p:nvPr/>
        </p:nvSpPr>
        <p:spPr>
          <a:xfrm>
            <a:off x="5453575" y="0"/>
            <a:ext cx="1284849" cy="338554"/>
          </a:xfrm>
          <a:prstGeom prst="rect">
            <a:avLst/>
          </a:prstGeom>
          <a:noFill/>
        </p:spPr>
        <p:txBody>
          <a:bodyPr wrap="square" rtlCol="0">
            <a:spAutoFit/>
          </a:bodyPr>
          <a:lstStyle/>
          <a:p>
            <a:r>
              <a:rPr lang="en-US" sz="1600" b="1" dirty="0"/>
              <a:t>References</a:t>
            </a:r>
          </a:p>
        </p:txBody>
      </p:sp>
      <p:sp>
        <p:nvSpPr>
          <p:cNvPr id="3" name="TextBox 2">
            <a:extLst>
              <a:ext uri="{FF2B5EF4-FFF2-40B4-BE49-F238E27FC236}">
                <a16:creationId xmlns:a16="http://schemas.microsoft.com/office/drawing/2014/main" id="{182FD774-894F-E460-3F6B-1E0EC6F4B5CC}"/>
              </a:ext>
            </a:extLst>
          </p:cNvPr>
          <p:cNvSpPr txBox="1"/>
          <p:nvPr/>
        </p:nvSpPr>
        <p:spPr>
          <a:xfrm>
            <a:off x="1" y="230832"/>
            <a:ext cx="12192000" cy="2202847"/>
          </a:xfrm>
          <a:prstGeom prst="rect">
            <a:avLst/>
          </a:prstGeom>
          <a:noFill/>
        </p:spPr>
        <p:txBody>
          <a:bodyPr wrap="square" rtlCol="0">
            <a:spAutoFit/>
          </a:bodyPr>
          <a:lstStyle/>
          <a:p>
            <a:pPr marL="457200" marR="0" indent="-457200">
              <a:spcBef>
                <a:spcPts val="0"/>
              </a:spcBef>
              <a:spcAft>
                <a:spcPts val="0"/>
              </a:spcAft>
            </a:pP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Unknown . (2022). About. IABC. Retrieved July 15, 2022, from </a:t>
            </a:r>
            <a:r>
              <a:rPr lang="en-US" sz="10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5"/>
              </a:rPr>
              <a:t>https://www.iabc.com/About/Purpose/Code-of-Ethics</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Unknown. (2022). PRSA code of Ethics. www. Retrieved July 15, 2022, from </a:t>
            </a:r>
            <a:r>
              <a:rPr lang="en-US" sz="10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6"/>
              </a:rPr>
              <a:t>https://www.prsa.org/about/ethics/prsa-code-of-ethics</a:t>
            </a: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marR="0" indent="-457200">
              <a:spcBef>
                <a:spcPts val="0"/>
              </a:spcBef>
              <a:spcAft>
                <a:spcPts val="0"/>
              </a:spcAf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Wright, B., &amp; Locke, J. L. (2019). The American yawp: A massively collaborative open U.S. history textbook, vol. 1: To 1877. Stanford University Press.</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200000"/>
              </a:lnSpc>
              <a:spcBef>
                <a:spcPts val="0"/>
              </a:spcBef>
              <a:spcAft>
                <a:spcPts val="0"/>
              </a:spcAft>
              <a:tabLst>
                <a:tab pos="400050" algn="l"/>
              </a:tabLst>
            </a:pPr>
            <a:r>
              <a:rPr lang="en-US" sz="10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0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77750C07-438F-12CC-1A7B-75B7A82D3C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14588653"/>
      </p:ext>
    </p:extLst>
  </p:cSld>
  <p:clrMapOvr>
    <a:masterClrMapping/>
  </p:clrMapOvr>
  <mc:AlternateContent xmlns:mc="http://schemas.openxmlformats.org/markup-compatibility/2006" xmlns:p14="http://schemas.microsoft.com/office/powerpoint/2010/main">
    <mc:Choice Requires="p14">
      <p:transition spd="slow" p14:dur="2000" advTm="3321"/>
    </mc:Choice>
    <mc:Fallback xmlns="">
      <p:transition spd="slow" advTm="3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C8B904-5EC6-9B2A-A4A9-9D4D61CA1152}"/>
              </a:ext>
            </a:extLst>
          </p:cNvPr>
          <p:cNvSpPr txBox="1"/>
          <p:nvPr/>
        </p:nvSpPr>
        <p:spPr>
          <a:xfrm>
            <a:off x="159434" y="478302"/>
            <a:ext cx="11873132" cy="1107996"/>
          </a:xfrm>
          <a:prstGeom prst="rect">
            <a:avLst/>
          </a:prstGeom>
          <a:noFill/>
        </p:spPr>
        <p:txBody>
          <a:bodyPr wrap="square" rtlCol="0">
            <a:spAutoFit/>
          </a:bodyPr>
          <a:lstStyle/>
          <a:p>
            <a:pPr algn="ctr"/>
            <a:r>
              <a:rPr lang="en-US" sz="6600" dirty="0">
                <a:solidFill>
                  <a:schemeClr val="bg1"/>
                </a:solidFill>
                <a:latin typeface="Amasis MT Pro Medium" panose="020B0604020202020204" pitchFamily="18" charset="0"/>
              </a:rPr>
              <a:t>Origination of Laws</a:t>
            </a:r>
          </a:p>
        </p:txBody>
      </p:sp>
      <p:sp>
        <p:nvSpPr>
          <p:cNvPr id="3" name="TextBox 2">
            <a:extLst>
              <a:ext uri="{FF2B5EF4-FFF2-40B4-BE49-F238E27FC236}">
                <a16:creationId xmlns:a16="http://schemas.microsoft.com/office/drawing/2014/main" id="{0DEB6B67-ED12-ED10-0556-AC5059DA7FDE}"/>
              </a:ext>
            </a:extLst>
          </p:cNvPr>
          <p:cNvSpPr txBox="1"/>
          <p:nvPr/>
        </p:nvSpPr>
        <p:spPr>
          <a:xfrm>
            <a:off x="159434" y="2574388"/>
            <a:ext cx="11573021" cy="3046988"/>
          </a:xfrm>
          <a:prstGeom prst="rect">
            <a:avLst/>
          </a:prstGeom>
          <a:noFill/>
        </p:spPr>
        <p:txBody>
          <a:bodyPr wrap="square" rtlCol="0">
            <a:spAutoFit/>
          </a:bodyPr>
          <a:lstStyle/>
          <a:p>
            <a:pPr algn="ct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latin typeface="Times New Roman" panose="02020603050405020304" pitchFamily="18" charset="0"/>
                <a:ea typeface="Times New Roman" panose="02020603050405020304" pitchFamily="18" charset="0"/>
              </a:rPr>
              <a:t>S</a:t>
            </a:r>
            <a:r>
              <a:rPr lang="en-US" sz="3200" dirty="0">
                <a:solidFill>
                  <a:schemeClr val="bg1"/>
                </a:solidFill>
                <a:effectLst/>
                <a:latin typeface="Times New Roman" panose="02020603050405020304" pitchFamily="18" charset="0"/>
                <a:ea typeface="Times New Roman" panose="02020603050405020304" pitchFamily="18" charset="0"/>
              </a:rPr>
              <a:t>tatutory law (Black letter law) 	</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ea typeface="Times New Roman" panose="02020603050405020304" pitchFamily="18" charset="0"/>
              </a:rPr>
              <a:t>Common law Equity law  </a:t>
            </a:r>
          </a:p>
          <a:p>
            <a:pPr algn="ctr"/>
            <a:endParaRPr lang="en-US" sz="3200" dirty="0">
              <a:solidFill>
                <a:schemeClr val="bg1"/>
              </a:solidFill>
              <a:latin typeface="Times New Roman" panose="02020603050405020304" pitchFamily="18" charset="0"/>
              <a:ea typeface="Times New Roman" panose="02020603050405020304" pitchFamily="18" charset="0"/>
            </a:endParaRPr>
          </a:p>
          <a:p>
            <a:pPr algn="ctr"/>
            <a:r>
              <a:rPr lang="en-US" sz="3200" dirty="0">
                <a:solidFill>
                  <a:schemeClr val="bg1"/>
                </a:solidFill>
                <a:effectLst/>
                <a:latin typeface="Times New Roman" panose="02020603050405020304" pitchFamily="18" charset="0"/>
                <a:ea typeface="Times New Roman" panose="02020603050405020304" pitchFamily="18" charset="0"/>
              </a:rPr>
              <a:t>	</a:t>
            </a:r>
          </a:p>
          <a:p>
            <a:pPr algn="ctr"/>
            <a:endParaRPr lang="en-US" sz="3200" dirty="0">
              <a:solidFill>
                <a:schemeClr val="bg1"/>
              </a:solidFill>
              <a:latin typeface="Times New Roman" panose="02020603050405020304" pitchFamily="18" charset="0"/>
              <a:ea typeface="Times New Roman" panose="02020603050405020304" pitchFamily="18" charset="0"/>
            </a:endParaRPr>
          </a:p>
          <a:p>
            <a:pPr algn="ctr"/>
            <a:endParaRPr lang="en-US" sz="3200" dirty="0">
              <a:solidFill>
                <a:schemeClr val="bg1"/>
              </a:solidFill>
              <a:effectLst/>
              <a:latin typeface="Times New Roman" panose="02020603050405020304" pitchFamily="18" charset="0"/>
              <a:ea typeface="Times New Roman" panose="02020603050405020304" pitchFamily="18" charset="0"/>
            </a:endParaRPr>
          </a:p>
          <a:p>
            <a:pPr algn="ct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ea typeface="Times New Roman" panose="02020603050405020304" pitchFamily="18" charset="0"/>
              </a:rPr>
              <a:t>Administrative law 	</a:t>
            </a:r>
            <a:r>
              <a:rPr lang="en-US" sz="32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3200" dirty="0">
                <a:solidFill>
                  <a:schemeClr val="bg1"/>
                </a:solidFill>
                <a:effectLst/>
                <a:latin typeface="Times New Roman" panose="02020603050405020304" pitchFamily="18" charset="0"/>
                <a:ea typeface="Times New Roman" panose="02020603050405020304" pitchFamily="18" charset="0"/>
              </a:rPr>
              <a:t>Executive orders</a:t>
            </a:r>
            <a:endParaRPr lang="en-US" dirty="0">
              <a:solidFill>
                <a:schemeClr val="bg1"/>
              </a:solidFill>
            </a:endParaRPr>
          </a:p>
        </p:txBody>
      </p:sp>
      <p:pic>
        <p:nvPicPr>
          <p:cNvPr id="7" name="Audio 6">
            <a:hlinkClick r:id="" action="ppaction://media"/>
            <a:extLst>
              <a:ext uri="{FF2B5EF4-FFF2-40B4-BE49-F238E27FC236}">
                <a16:creationId xmlns:a16="http://schemas.microsoft.com/office/drawing/2014/main" id="{F2B7E1AB-6208-2BA8-A52B-52CD3E5A1B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805683827"/>
      </p:ext>
    </p:extLst>
  </p:cSld>
  <p:clrMapOvr>
    <a:masterClrMapping/>
  </p:clrMapOvr>
  <mc:AlternateContent xmlns:mc="http://schemas.openxmlformats.org/markup-compatibility/2006" xmlns:p14="http://schemas.microsoft.com/office/powerpoint/2010/main">
    <mc:Choice Requires="p14">
      <p:transition spd="slow" p14:dur="2000" advTm="93618"/>
    </mc:Choice>
    <mc:Fallback xmlns="">
      <p:transition spd="slow" advTm="9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719AB3-8A66-1B64-7A44-060AAD01FC1E}"/>
              </a:ext>
            </a:extLst>
          </p:cNvPr>
          <p:cNvSpPr txBox="1"/>
          <p:nvPr/>
        </p:nvSpPr>
        <p:spPr>
          <a:xfrm>
            <a:off x="475956" y="3712273"/>
            <a:ext cx="11240086" cy="646331"/>
          </a:xfrm>
          <a:prstGeom prst="rect">
            <a:avLst/>
          </a:prstGeom>
          <a:noFill/>
        </p:spPr>
        <p:txBody>
          <a:bodyPr wrap="square" rtlCol="0">
            <a:spAutoFit/>
          </a:bodyPr>
          <a:lstStyle/>
          <a:p>
            <a:pPr algn="ctr"/>
            <a:r>
              <a:rPr lang="en-US" sz="3600" dirty="0">
                <a:solidFill>
                  <a:schemeClr val="bg1"/>
                </a:solidFill>
                <a:latin typeface="Algerian" panose="04020705040A02060702" pitchFamily="82" charset="0"/>
              </a:rPr>
              <a:t>Limitations on Free Speech</a:t>
            </a:r>
          </a:p>
        </p:txBody>
      </p:sp>
      <p:sp>
        <p:nvSpPr>
          <p:cNvPr id="3" name="TextBox 2">
            <a:extLst>
              <a:ext uri="{FF2B5EF4-FFF2-40B4-BE49-F238E27FC236}">
                <a16:creationId xmlns:a16="http://schemas.microsoft.com/office/drawing/2014/main" id="{55D8B3D0-1B82-8869-69D6-ABFC5F46E897}"/>
              </a:ext>
            </a:extLst>
          </p:cNvPr>
          <p:cNvSpPr txBox="1"/>
          <p:nvPr/>
        </p:nvSpPr>
        <p:spPr>
          <a:xfrm>
            <a:off x="245012" y="5201149"/>
            <a:ext cx="11701975" cy="1504451"/>
          </a:xfrm>
          <a:prstGeom prst="rect">
            <a:avLst/>
          </a:prstGeom>
          <a:noFill/>
        </p:spPr>
        <p:txBody>
          <a:bodyPr wrap="square" rtlCol="0">
            <a:spAutoFit/>
          </a:bodyPr>
          <a:lstStyle/>
          <a:p>
            <a:pPr algn="ctr">
              <a:lnSpc>
                <a:spcPct val="150000"/>
              </a:lnSpc>
            </a:pPr>
            <a:b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•Causes a clear and present danger                 	</a:t>
            </a:r>
            <a:r>
              <a:rPr lang="en-US" sz="16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6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•Incites violence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Slander • Libel</a:t>
            </a:r>
          </a:p>
          <a:p>
            <a:pPr algn="ctr">
              <a:lnSpc>
                <a:spcPct val="150000"/>
              </a:lnSpc>
            </a:pPr>
            <a:b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(Ginsburg et al., 2017)</a:t>
            </a:r>
            <a:endParaRPr lang="en-US" sz="800" dirty="0">
              <a:solidFill>
                <a:schemeClr val="bg1"/>
              </a:solidFill>
            </a:endParaRPr>
          </a:p>
        </p:txBody>
      </p:sp>
      <p:sp>
        <p:nvSpPr>
          <p:cNvPr id="4" name="TextBox 3">
            <a:extLst>
              <a:ext uri="{FF2B5EF4-FFF2-40B4-BE49-F238E27FC236}">
                <a16:creationId xmlns:a16="http://schemas.microsoft.com/office/drawing/2014/main" id="{AEF17FB4-E58A-4A8A-7DB4-558793F183CF}"/>
              </a:ext>
            </a:extLst>
          </p:cNvPr>
          <p:cNvSpPr txBox="1"/>
          <p:nvPr/>
        </p:nvSpPr>
        <p:spPr>
          <a:xfrm>
            <a:off x="4480559" y="4623160"/>
            <a:ext cx="3554438" cy="646331"/>
          </a:xfrm>
          <a:prstGeom prst="rect">
            <a:avLst/>
          </a:prstGeom>
          <a:noFill/>
        </p:spPr>
        <p:txBody>
          <a:bodyPr wrap="square" rtlCol="0">
            <a:spAutoFit/>
          </a:bodyPr>
          <a:lstStyle/>
          <a:p>
            <a:r>
              <a:rPr lang="en-US" b="1" i="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Not constitutionally protected if:</a:t>
            </a:r>
            <a:b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dirty="0"/>
          </a:p>
        </p:txBody>
      </p:sp>
      <p:sp>
        <p:nvSpPr>
          <p:cNvPr id="6" name="TextBox 5">
            <a:extLst>
              <a:ext uri="{FF2B5EF4-FFF2-40B4-BE49-F238E27FC236}">
                <a16:creationId xmlns:a16="http://schemas.microsoft.com/office/drawing/2014/main" id="{2536814C-C49A-4ABB-FCD3-10A100A041C3}"/>
              </a:ext>
            </a:extLst>
          </p:cNvPr>
          <p:cNvSpPr txBox="1"/>
          <p:nvPr/>
        </p:nvSpPr>
        <p:spPr>
          <a:xfrm>
            <a:off x="337625" y="1302136"/>
            <a:ext cx="11092375" cy="2126864"/>
          </a:xfrm>
          <a:prstGeom prst="rect">
            <a:avLst/>
          </a:prstGeom>
          <a:noFill/>
        </p:spPr>
        <p:txBody>
          <a:bodyPr wrap="square" rtlCol="0">
            <a:spAutoFit/>
          </a:bodyPr>
          <a:lstStyle/>
          <a:p>
            <a:pPr algn="ctr">
              <a:lnSpc>
                <a:spcPct val="150000"/>
              </a:lnSpc>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Freedom to express oneself  • Political speech  • Commercial speech• Student speech  • Religious speech  </a:t>
            </a:r>
          </a:p>
          <a:p>
            <a:pPr algn="ctr">
              <a:lnSpc>
                <a:spcPct val="150000"/>
              </a:lnSpc>
            </a:pP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Hate speech </a:t>
            </a:r>
            <a:r>
              <a:rPr lang="en-US"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Freedom to express oneself  • Political speech   • Commercial speech</a:t>
            </a:r>
          </a:p>
          <a:p>
            <a:pPr algn="ctr">
              <a:lnSpc>
                <a:spcPct val="150000"/>
              </a:lnSpc>
            </a:pP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Student speech  • Religious speech  • Hate speech </a:t>
            </a:r>
            <a:b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(Ginsburg et.al., 2017)</a:t>
            </a:r>
            <a:b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1800" dirty="0">
              <a:solidFill>
                <a:schemeClr val="bg1"/>
              </a:solidFill>
            </a:endParaRPr>
          </a:p>
        </p:txBody>
      </p:sp>
      <p:sp>
        <p:nvSpPr>
          <p:cNvPr id="10" name="TextBox 9">
            <a:extLst>
              <a:ext uri="{FF2B5EF4-FFF2-40B4-BE49-F238E27FC236}">
                <a16:creationId xmlns:a16="http://schemas.microsoft.com/office/drawing/2014/main" id="{2251EDFA-147D-8962-644B-2FA53AC985B5}"/>
              </a:ext>
            </a:extLst>
          </p:cNvPr>
          <p:cNvSpPr txBox="1"/>
          <p:nvPr/>
        </p:nvSpPr>
        <p:spPr>
          <a:xfrm>
            <a:off x="337625" y="494619"/>
            <a:ext cx="11378417" cy="646331"/>
          </a:xfrm>
          <a:prstGeom prst="rect">
            <a:avLst/>
          </a:prstGeom>
          <a:noFill/>
        </p:spPr>
        <p:txBody>
          <a:bodyPr wrap="square" rtlCol="0">
            <a:spAutoFit/>
          </a:bodyPr>
          <a:lstStyle/>
          <a:p>
            <a:pPr algn="ctr"/>
            <a:r>
              <a:rPr lang="en-US" sz="3600" dirty="0">
                <a:solidFill>
                  <a:schemeClr val="bg1"/>
                </a:solidFill>
                <a:latin typeface="Algerian" panose="04020705040A02060702" pitchFamily="82" charset="0"/>
              </a:rPr>
              <a:t>What is Protected By the First Amendment</a:t>
            </a:r>
          </a:p>
        </p:txBody>
      </p:sp>
      <p:pic>
        <p:nvPicPr>
          <p:cNvPr id="7" name="Audio 6">
            <a:hlinkClick r:id="" action="ppaction://media"/>
            <a:extLst>
              <a:ext uri="{FF2B5EF4-FFF2-40B4-BE49-F238E27FC236}">
                <a16:creationId xmlns:a16="http://schemas.microsoft.com/office/drawing/2014/main" id="{5C0A19F6-299A-7689-B200-F45FA548B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68797761"/>
      </p:ext>
    </p:extLst>
  </p:cSld>
  <p:clrMapOvr>
    <a:masterClrMapping/>
  </p:clrMapOvr>
  <mc:AlternateContent xmlns:mc="http://schemas.openxmlformats.org/markup-compatibility/2006" xmlns:p14="http://schemas.microsoft.com/office/powerpoint/2010/main">
    <mc:Choice Requires="p14">
      <p:transition spd="slow" p14:dur="2000" advTm="62924"/>
    </mc:Choice>
    <mc:Fallback xmlns="">
      <p:transition spd="slow" advTm="62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A white building with columns&#10;&#10;Description automatically generated with low confidence">
            <a:extLst>
              <a:ext uri="{FF2B5EF4-FFF2-40B4-BE49-F238E27FC236}">
                <a16:creationId xmlns:a16="http://schemas.microsoft.com/office/drawing/2014/main" id="{98A61340-EBEE-975A-B168-973EAC794B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441654"/>
            <a:ext cx="3545058" cy="1934148"/>
          </a:xfrm>
          <a:prstGeom prst="rect">
            <a:avLst/>
          </a:prstGeom>
        </p:spPr>
      </p:pic>
      <p:pic>
        <p:nvPicPr>
          <p:cNvPr id="5" name="Picture 4" descr="A group of people sitting on a stage&#10;&#10;Description automatically generated with medium confidence">
            <a:extLst>
              <a:ext uri="{FF2B5EF4-FFF2-40B4-BE49-F238E27FC236}">
                <a16:creationId xmlns:a16="http://schemas.microsoft.com/office/drawing/2014/main" id="{461E72AF-CC49-5021-FF80-18E59EE695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9858" y="4441654"/>
            <a:ext cx="4074818" cy="2027398"/>
          </a:xfrm>
          <a:prstGeom prst="rect">
            <a:avLst/>
          </a:prstGeom>
        </p:spPr>
      </p:pic>
      <p:sp>
        <p:nvSpPr>
          <p:cNvPr id="7" name="TextBox 6">
            <a:extLst>
              <a:ext uri="{FF2B5EF4-FFF2-40B4-BE49-F238E27FC236}">
                <a16:creationId xmlns:a16="http://schemas.microsoft.com/office/drawing/2014/main" id="{80635208-86A8-A08F-87C8-266EF02022C5}"/>
              </a:ext>
            </a:extLst>
          </p:cNvPr>
          <p:cNvSpPr txBox="1"/>
          <p:nvPr/>
        </p:nvSpPr>
        <p:spPr>
          <a:xfrm>
            <a:off x="1531032" y="-34569"/>
            <a:ext cx="9129933" cy="1646605"/>
          </a:xfrm>
          <a:prstGeom prst="rect">
            <a:avLst/>
          </a:prstGeom>
          <a:noFill/>
        </p:spPr>
        <p:txBody>
          <a:bodyPr wrap="square" rtlCol="0">
            <a:spAutoFit/>
          </a:bodyPr>
          <a:lstStyle/>
          <a:p>
            <a:pPr algn="ctr">
              <a:lnSpc>
                <a:spcPct val="150000"/>
              </a:lnSpc>
            </a:pPr>
            <a:r>
              <a:rPr lang="en-US" sz="5400" dirty="0">
                <a:solidFill>
                  <a:schemeClr val="bg1"/>
                </a:solidFill>
                <a:latin typeface="Castellar" panose="020A0402060406010301" pitchFamily="18" charset="0"/>
              </a:rPr>
              <a:t>The Supreme Court:</a:t>
            </a:r>
          </a:p>
          <a:p>
            <a:pPr algn="ctr"/>
            <a:r>
              <a:rPr lang="en-US" sz="2000" dirty="0">
                <a:solidFill>
                  <a:schemeClr val="bg1"/>
                </a:solidFill>
                <a:latin typeface="Castellar" panose="020A0402060406010301" pitchFamily="18" charset="0"/>
              </a:rPr>
              <a:t>Liberty’s last line of defense</a:t>
            </a:r>
          </a:p>
        </p:txBody>
      </p:sp>
      <p:sp>
        <p:nvSpPr>
          <p:cNvPr id="9" name="TextBox 8">
            <a:extLst>
              <a:ext uri="{FF2B5EF4-FFF2-40B4-BE49-F238E27FC236}">
                <a16:creationId xmlns:a16="http://schemas.microsoft.com/office/drawing/2014/main" id="{0CA66DBF-89C0-CC85-FB0D-05F79818CC64}"/>
              </a:ext>
            </a:extLst>
          </p:cNvPr>
          <p:cNvSpPr txBox="1"/>
          <p:nvPr/>
        </p:nvSpPr>
        <p:spPr>
          <a:xfrm>
            <a:off x="-989693" y="6434876"/>
            <a:ext cx="5829244" cy="230832"/>
          </a:xfrm>
          <a:prstGeom prst="rect">
            <a:avLst/>
          </a:prstGeom>
          <a:noFill/>
        </p:spPr>
        <p:txBody>
          <a:bodyPr wrap="square" rtlCol="0">
            <a:spAutoFit/>
          </a:bodyPr>
          <a:lstStyle/>
          <a:p>
            <a:pPr algn="ctr"/>
            <a:r>
              <a:rPr lang="en-US" sz="9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https://www.britannica.com/topic/</a:t>
            </a: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Supreme-Court-of-the-United-States</a:t>
            </a:r>
            <a:endParaRPr lang="en-US" sz="800" dirty="0">
              <a:solidFill>
                <a:schemeClr val="bg1"/>
              </a:solidFill>
            </a:endParaRPr>
          </a:p>
        </p:txBody>
      </p:sp>
      <p:sp>
        <p:nvSpPr>
          <p:cNvPr id="10" name="TextBox 9">
            <a:extLst>
              <a:ext uri="{FF2B5EF4-FFF2-40B4-BE49-F238E27FC236}">
                <a16:creationId xmlns:a16="http://schemas.microsoft.com/office/drawing/2014/main" id="{CC743E0F-F5AD-899C-F11E-34365FBF8378}"/>
              </a:ext>
            </a:extLst>
          </p:cNvPr>
          <p:cNvSpPr txBox="1"/>
          <p:nvPr/>
        </p:nvSpPr>
        <p:spPr>
          <a:xfrm>
            <a:off x="2986898" y="6504106"/>
            <a:ext cx="5341564" cy="215444"/>
          </a:xfrm>
          <a:prstGeom prst="rect">
            <a:avLst/>
          </a:prstGeom>
          <a:noFill/>
        </p:spPr>
        <p:txBody>
          <a:bodyPr wrap="square" rtlCol="0">
            <a:spAutoFit/>
          </a:bodyPr>
          <a:lstStyle/>
          <a:p>
            <a:pPr algn="ctr"/>
            <a:r>
              <a:rPr lang="en-US" sz="800" u="sng"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val="tx"/>
                    </a:ext>
                  </a:extLst>
                </a:hlinkClick>
              </a:rPr>
              <a:t>https://www.britannica.com/topic/Supreme-Court-of-the-United-States</a:t>
            </a:r>
            <a:endParaRPr lang="en-US" sz="800" dirty="0">
              <a:solidFill>
                <a:schemeClr val="bg1"/>
              </a:solidFill>
            </a:endParaRPr>
          </a:p>
        </p:txBody>
      </p:sp>
      <p:pic>
        <p:nvPicPr>
          <p:cNvPr id="12" name="Picture 11" descr="Text, letter&#10;&#10;Description automatically generated">
            <a:extLst>
              <a:ext uri="{FF2B5EF4-FFF2-40B4-BE49-F238E27FC236}">
                <a16:creationId xmlns:a16="http://schemas.microsoft.com/office/drawing/2014/main" id="{C49BA30A-62BD-4620-E6B9-5EA552ADBC6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77076" y="4441653"/>
            <a:ext cx="3962524" cy="2027398"/>
          </a:xfrm>
          <a:prstGeom prst="rect">
            <a:avLst/>
          </a:prstGeom>
        </p:spPr>
      </p:pic>
      <p:sp>
        <p:nvSpPr>
          <p:cNvPr id="6" name="TextBox 5">
            <a:extLst>
              <a:ext uri="{FF2B5EF4-FFF2-40B4-BE49-F238E27FC236}">
                <a16:creationId xmlns:a16="http://schemas.microsoft.com/office/drawing/2014/main" id="{600FF4A6-BD0C-6A5F-BB39-ACEC6BA40B52}"/>
              </a:ext>
            </a:extLst>
          </p:cNvPr>
          <p:cNvSpPr txBox="1"/>
          <p:nvPr/>
        </p:nvSpPr>
        <p:spPr>
          <a:xfrm>
            <a:off x="2360873" y="1862839"/>
            <a:ext cx="7470249" cy="1984518"/>
          </a:xfrm>
          <a:prstGeom prst="rect">
            <a:avLst/>
          </a:prstGeom>
          <a:noFill/>
        </p:spPr>
        <p:txBody>
          <a:bodyPr wrap="square" rtlCol="0">
            <a:spAutoFit/>
          </a:bodyPr>
          <a:lstStyle/>
          <a:p>
            <a:pPr algn="ctr">
              <a:lnSpc>
                <a:spcPct val="200000"/>
              </a:lnSpc>
            </a:pPr>
            <a:r>
              <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Amendments that Protect Privacy </a:t>
            </a:r>
          </a:p>
          <a:p>
            <a:pPr algn="ctr">
              <a:lnSpc>
                <a:spcPct val="200000"/>
              </a:lnSpc>
            </a:pP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Third	       • Fourth           • Fifth </a:t>
            </a:r>
          </a:p>
          <a:p>
            <a:pPr algn="ctr">
              <a:lnSpc>
                <a:spcPct val="200000"/>
              </a:lnSpc>
            </a:pPr>
            <a:r>
              <a:rPr lang="en-US" sz="1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Ninth      • Fourteenth</a:t>
            </a:r>
          </a:p>
        </p:txBody>
      </p:sp>
      <p:pic>
        <p:nvPicPr>
          <p:cNvPr id="11" name="Audio 10">
            <a:hlinkClick r:id="" action="ppaction://media"/>
            <a:extLst>
              <a:ext uri="{FF2B5EF4-FFF2-40B4-BE49-F238E27FC236}">
                <a16:creationId xmlns:a16="http://schemas.microsoft.com/office/drawing/2014/main" id="{99E3C074-2D33-7B34-F8A6-CFC9213DB42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87342835"/>
      </p:ext>
    </p:extLst>
  </p:cSld>
  <p:clrMapOvr>
    <a:masterClrMapping/>
  </p:clrMapOvr>
  <mc:AlternateContent xmlns:mc="http://schemas.openxmlformats.org/markup-compatibility/2006" xmlns:p14="http://schemas.microsoft.com/office/powerpoint/2010/main">
    <mc:Choice Requires="p14">
      <p:transition spd="slow" p14:dur="2000" advTm="27827"/>
    </mc:Choice>
    <mc:Fallback xmlns="">
      <p:transition spd="slow" advTm="27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B61A78-50ED-C83A-9CE6-90BF305D2621}"/>
              </a:ext>
            </a:extLst>
          </p:cNvPr>
          <p:cNvSpPr txBox="1"/>
          <p:nvPr/>
        </p:nvSpPr>
        <p:spPr>
          <a:xfrm>
            <a:off x="0" y="112543"/>
            <a:ext cx="12192000" cy="923330"/>
          </a:xfrm>
          <a:prstGeom prst="rect">
            <a:avLst/>
          </a:prstGeom>
          <a:noFill/>
        </p:spPr>
        <p:txBody>
          <a:bodyPr wrap="square" rtlCol="0">
            <a:spAutoFit/>
          </a:bodyPr>
          <a:lstStyle/>
          <a:p>
            <a:pPr algn="ctr"/>
            <a:r>
              <a:rPr lang="en-US" sz="5400" dirty="0">
                <a:solidFill>
                  <a:schemeClr val="bg1"/>
                </a:solidFill>
              </a:rPr>
              <a:t>Professionalism in Communications</a:t>
            </a:r>
          </a:p>
        </p:txBody>
      </p:sp>
      <p:sp>
        <p:nvSpPr>
          <p:cNvPr id="3" name="TextBox 2">
            <a:extLst>
              <a:ext uri="{FF2B5EF4-FFF2-40B4-BE49-F238E27FC236}">
                <a16:creationId xmlns:a16="http://schemas.microsoft.com/office/drawing/2014/main" id="{12A0D595-2643-AC2C-0CA7-F686F344BF00}"/>
              </a:ext>
            </a:extLst>
          </p:cNvPr>
          <p:cNvSpPr txBox="1"/>
          <p:nvPr/>
        </p:nvSpPr>
        <p:spPr>
          <a:xfrm>
            <a:off x="152400" y="3241625"/>
            <a:ext cx="12191999" cy="3616375"/>
          </a:xfrm>
          <a:prstGeom prst="rect">
            <a:avLst/>
          </a:prstGeom>
          <a:noFill/>
        </p:spPr>
        <p:txBody>
          <a:bodyPr wrap="square" rtlCol="0">
            <a:spAutoFit/>
          </a:bodyPr>
          <a:lstStyle/>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Honesty	• expertise</a:t>
            </a:r>
            <a:r>
              <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 Accuracy	• Advocacy	• Abides by laws and public policies</a:t>
            </a:r>
            <a:b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Maintains confidentiality	• independence		• Loyalty		• Fairness</a:t>
            </a:r>
            <a:b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Supports free speech 		                              • Gives appropriate attribution for others work</a:t>
            </a:r>
          </a:p>
          <a:p>
            <a:pPr algn="ct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Avoids conflicts of interest	               • Does not accept undisclosed gifts</a:t>
            </a:r>
            <a:b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Makes no promises or guarantees that are not within one’s power to deliver.</a:t>
            </a:r>
          </a:p>
          <a:p>
            <a:pPr algn="ctr"/>
            <a:endPar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endParaRPr lang="en-US" sz="20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9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(prsa.org, 2022/iabc.com, 2022).</a:t>
            </a:r>
            <a:endParaRPr lang="en-US" sz="900" dirty="0">
              <a:solidFill>
                <a:schemeClr val="bg1"/>
              </a:solidFill>
            </a:endParaRPr>
          </a:p>
        </p:txBody>
      </p:sp>
      <p:sp>
        <p:nvSpPr>
          <p:cNvPr id="4" name="TextBox 3">
            <a:extLst>
              <a:ext uri="{FF2B5EF4-FFF2-40B4-BE49-F238E27FC236}">
                <a16:creationId xmlns:a16="http://schemas.microsoft.com/office/drawing/2014/main" id="{BA4406D1-AED6-7F11-5B2D-CC97C70CB4A5}"/>
              </a:ext>
            </a:extLst>
          </p:cNvPr>
          <p:cNvSpPr txBox="1"/>
          <p:nvPr/>
        </p:nvSpPr>
        <p:spPr>
          <a:xfrm>
            <a:off x="4736122" y="908428"/>
            <a:ext cx="2719753" cy="707886"/>
          </a:xfrm>
          <a:prstGeom prst="rect">
            <a:avLst/>
          </a:prstGeom>
          <a:noFill/>
        </p:spPr>
        <p:txBody>
          <a:bodyPr wrap="square" rtlCol="0">
            <a:spAutoFit/>
          </a:bodyPr>
          <a:lstStyle/>
          <a:p>
            <a:r>
              <a:rPr lang="en-US" sz="4000" dirty="0">
                <a:solidFill>
                  <a:schemeClr val="bg1"/>
                </a:solidFill>
                <a:effectLst/>
                <a:latin typeface="Times New Roman" panose="02020603050405020304" pitchFamily="18" charset="0"/>
                <a:ea typeface="Times New Roman" panose="02020603050405020304" pitchFamily="18" charset="0"/>
              </a:rPr>
              <a:t>Presidiums</a:t>
            </a:r>
            <a:endParaRPr lang="en-US" sz="4000" dirty="0">
              <a:solidFill>
                <a:schemeClr val="bg1"/>
              </a:solidFill>
            </a:endParaRPr>
          </a:p>
        </p:txBody>
      </p:sp>
      <p:sp>
        <p:nvSpPr>
          <p:cNvPr id="5" name="TextBox 4">
            <a:extLst>
              <a:ext uri="{FF2B5EF4-FFF2-40B4-BE49-F238E27FC236}">
                <a16:creationId xmlns:a16="http://schemas.microsoft.com/office/drawing/2014/main" id="{ACEECD16-CE04-9E18-AED1-BEC28D1B741E}"/>
              </a:ext>
            </a:extLst>
          </p:cNvPr>
          <p:cNvSpPr txBox="1"/>
          <p:nvPr/>
        </p:nvSpPr>
        <p:spPr>
          <a:xfrm>
            <a:off x="-152400" y="1795881"/>
            <a:ext cx="5943599" cy="830997"/>
          </a:xfrm>
          <a:prstGeom prst="rect">
            <a:avLst/>
          </a:prstGeom>
          <a:noFill/>
        </p:spPr>
        <p:txBody>
          <a:bodyPr wrap="square" rtlCol="0">
            <a:spAutoFit/>
          </a:bodyPr>
          <a:lstStyle/>
          <a:p>
            <a:pPr algn="ctr"/>
            <a:r>
              <a:rPr lang="en-US" sz="2400" dirty="0">
                <a:solidFill>
                  <a:schemeClr val="bg1"/>
                </a:solidFill>
                <a:effectLst/>
                <a:latin typeface="Times New Roman" panose="02020603050405020304" pitchFamily="18" charset="0"/>
                <a:ea typeface="Times New Roman" panose="02020603050405020304" pitchFamily="18" charset="0"/>
              </a:rPr>
              <a:t>• The International Association of Business Communicators</a:t>
            </a:r>
          </a:p>
        </p:txBody>
      </p:sp>
      <p:sp>
        <p:nvSpPr>
          <p:cNvPr id="7" name="TextBox 6">
            <a:extLst>
              <a:ext uri="{FF2B5EF4-FFF2-40B4-BE49-F238E27FC236}">
                <a16:creationId xmlns:a16="http://schemas.microsoft.com/office/drawing/2014/main" id="{04849DC8-30B4-28DF-CF2E-E685B56AA02E}"/>
              </a:ext>
            </a:extLst>
          </p:cNvPr>
          <p:cNvSpPr txBox="1"/>
          <p:nvPr/>
        </p:nvSpPr>
        <p:spPr>
          <a:xfrm>
            <a:off x="6400802" y="1804181"/>
            <a:ext cx="5333998" cy="461665"/>
          </a:xfrm>
          <a:prstGeom prst="rect">
            <a:avLst/>
          </a:prstGeom>
          <a:noFill/>
        </p:spPr>
        <p:txBody>
          <a:bodyPr wrap="square" rtlCol="0">
            <a:spAutoFit/>
          </a:bodyPr>
          <a:lstStyle/>
          <a:p>
            <a:pPr algn="ctr"/>
            <a:r>
              <a:rPr lang="en-US" sz="2400" dirty="0">
                <a:solidFill>
                  <a:schemeClr val="bg1"/>
                </a:solidFill>
                <a:effectLst/>
                <a:latin typeface="Times New Roman" panose="02020603050405020304" pitchFamily="18" charset="0"/>
                <a:ea typeface="Times New Roman" panose="02020603050405020304" pitchFamily="18" charset="0"/>
              </a:rPr>
              <a:t>• Public Relations Society of America</a:t>
            </a:r>
            <a:endParaRPr lang="en-US" sz="2400" dirty="0">
              <a:solidFill>
                <a:schemeClr val="bg1"/>
              </a:solidFill>
            </a:endParaRPr>
          </a:p>
        </p:txBody>
      </p:sp>
      <p:sp>
        <p:nvSpPr>
          <p:cNvPr id="8" name="TextBox 7">
            <a:extLst>
              <a:ext uri="{FF2B5EF4-FFF2-40B4-BE49-F238E27FC236}">
                <a16:creationId xmlns:a16="http://schemas.microsoft.com/office/drawing/2014/main" id="{3E839644-54A2-A941-B981-05E2AEA372D2}"/>
              </a:ext>
            </a:extLst>
          </p:cNvPr>
          <p:cNvSpPr txBox="1"/>
          <p:nvPr/>
        </p:nvSpPr>
        <p:spPr>
          <a:xfrm>
            <a:off x="152400" y="2442212"/>
            <a:ext cx="5641145" cy="369332"/>
          </a:xfrm>
          <a:prstGeom prst="rect">
            <a:avLst/>
          </a:prstGeom>
          <a:noFill/>
        </p:spPr>
        <p:txBody>
          <a:bodyPr wrap="square" rtlCol="0">
            <a:spAutoFit/>
          </a:bodyPr>
          <a:lstStyle/>
          <a:p>
            <a:r>
              <a:rPr lang="en-US" b="1" dirty="0">
                <a:solidFill>
                  <a:schemeClr val="bg1"/>
                </a:solidFill>
              </a:rPr>
              <a:t>_______________________________________________</a:t>
            </a:r>
          </a:p>
        </p:txBody>
      </p:sp>
      <p:sp>
        <p:nvSpPr>
          <p:cNvPr id="10" name="TextBox 9">
            <a:extLst>
              <a:ext uri="{FF2B5EF4-FFF2-40B4-BE49-F238E27FC236}">
                <a16:creationId xmlns:a16="http://schemas.microsoft.com/office/drawing/2014/main" id="{94F03019-8A18-8240-7152-CD563DB888AF}"/>
              </a:ext>
            </a:extLst>
          </p:cNvPr>
          <p:cNvSpPr txBox="1"/>
          <p:nvPr/>
        </p:nvSpPr>
        <p:spPr>
          <a:xfrm>
            <a:off x="6729049" y="2446269"/>
            <a:ext cx="4855697" cy="369332"/>
          </a:xfrm>
          <a:prstGeom prst="rect">
            <a:avLst/>
          </a:prstGeom>
          <a:noFill/>
        </p:spPr>
        <p:txBody>
          <a:bodyPr wrap="square" rtlCol="0">
            <a:spAutoFit/>
          </a:bodyPr>
          <a:lstStyle/>
          <a:p>
            <a:r>
              <a:rPr lang="en-US" b="1" dirty="0">
                <a:solidFill>
                  <a:schemeClr val="bg1"/>
                </a:solidFill>
              </a:rPr>
              <a:t>________________________________________</a:t>
            </a:r>
          </a:p>
        </p:txBody>
      </p:sp>
      <p:pic>
        <p:nvPicPr>
          <p:cNvPr id="14" name="Audio 13">
            <a:hlinkClick r:id="" action="ppaction://media"/>
            <a:extLst>
              <a:ext uri="{FF2B5EF4-FFF2-40B4-BE49-F238E27FC236}">
                <a16:creationId xmlns:a16="http://schemas.microsoft.com/office/drawing/2014/main" id="{CD76362D-A319-3252-0121-8CE42954F64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5718444"/>
      </p:ext>
    </p:extLst>
  </p:cSld>
  <p:clrMapOvr>
    <a:masterClrMapping/>
  </p:clrMapOvr>
  <mc:AlternateContent xmlns:mc="http://schemas.openxmlformats.org/markup-compatibility/2006" xmlns:p14="http://schemas.microsoft.com/office/powerpoint/2010/main">
    <mc:Choice Requires="p14">
      <p:transition spd="slow" p14:dur="2000" advTm="54972"/>
    </mc:Choice>
    <mc:Fallback xmlns="">
      <p:transition spd="slow" advTm="54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4B58AF-8619-51DF-241C-5C7285DA5EC2}"/>
              </a:ext>
            </a:extLst>
          </p:cNvPr>
          <p:cNvSpPr txBox="1"/>
          <p:nvPr/>
        </p:nvSpPr>
        <p:spPr>
          <a:xfrm>
            <a:off x="2684584" y="-306214"/>
            <a:ext cx="6822831" cy="1569660"/>
          </a:xfrm>
          <a:prstGeom prst="rect">
            <a:avLst/>
          </a:prstGeom>
          <a:noFill/>
        </p:spPr>
        <p:txBody>
          <a:bodyPr wrap="square" rtlCol="0">
            <a:spAutoFit/>
          </a:bodyPr>
          <a:lstStyle/>
          <a:p>
            <a:pPr algn="ctr"/>
            <a:r>
              <a:rPr lang="en-US" sz="9600" dirty="0">
                <a:solidFill>
                  <a:schemeClr val="bg1"/>
                </a:solidFill>
                <a:latin typeface="Aldhabi" panose="01000000000000000000" pitchFamily="2" charset="-78"/>
                <a:cs typeface="Aldhabi" panose="01000000000000000000" pitchFamily="2" charset="-78"/>
              </a:rPr>
              <a:t>Privacy Matters</a:t>
            </a:r>
          </a:p>
        </p:txBody>
      </p:sp>
      <p:sp>
        <p:nvSpPr>
          <p:cNvPr id="3" name="TextBox 2">
            <a:extLst>
              <a:ext uri="{FF2B5EF4-FFF2-40B4-BE49-F238E27FC236}">
                <a16:creationId xmlns:a16="http://schemas.microsoft.com/office/drawing/2014/main" id="{C7AE5E0A-B384-CEE0-BF75-D92E98D30089}"/>
              </a:ext>
            </a:extLst>
          </p:cNvPr>
          <p:cNvSpPr txBox="1"/>
          <p:nvPr/>
        </p:nvSpPr>
        <p:spPr>
          <a:xfrm>
            <a:off x="364095" y="1263446"/>
            <a:ext cx="10929235" cy="2169825"/>
          </a:xfrm>
          <a:prstGeom prst="rect">
            <a:avLst/>
          </a:prstGeom>
          <a:noFill/>
        </p:spPr>
        <p:txBody>
          <a:bodyPr wrap="square" rtlCol="0">
            <a:spAutoFit/>
          </a:bodyPr>
          <a:lstStyle/>
          <a:p>
            <a:pPr algn="ctr">
              <a:lnSpc>
                <a:spcPct val="150000"/>
              </a:lnSpc>
            </a:pPr>
            <a: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Intrusion Upon Seclusion - includes trespass of private property</a:t>
            </a:r>
            <a:b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ct val="150000"/>
              </a:lnSpc>
            </a:pPr>
            <a: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False Pretenses 		• False Light 	• Appropriation  	• Private or Intimate Facts</a:t>
            </a:r>
          </a:p>
          <a:p>
            <a:pPr algn="ctr"/>
            <a:endPar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ctr"/>
            <a:endPar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lvl="1" algn="ctr"/>
            <a:r>
              <a:rPr lang="en-US"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dirty="0">
                <a:solidFill>
                  <a:schemeClr val="bg1"/>
                </a:solidFill>
                <a:latin typeface="Calibri" panose="020F0502020204030204" pitchFamily="34" charset="0"/>
                <a:cs typeface="Times New Roman" panose="02020603050405020304" pitchFamily="18" charset="0"/>
              </a:rPr>
              <a:t>Excerptions made for newsworthiness</a:t>
            </a:r>
            <a:endParaRPr lang="en-US" dirty="0">
              <a:solidFill>
                <a:schemeClr val="bg1"/>
              </a:solidFill>
            </a:endParaRPr>
          </a:p>
        </p:txBody>
      </p:sp>
      <p:sp>
        <p:nvSpPr>
          <p:cNvPr id="4" name="TextBox 3">
            <a:extLst>
              <a:ext uri="{FF2B5EF4-FFF2-40B4-BE49-F238E27FC236}">
                <a16:creationId xmlns:a16="http://schemas.microsoft.com/office/drawing/2014/main" id="{E994A916-5DE6-859E-8BC3-B2247C8732F2}"/>
              </a:ext>
            </a:extLst>
          </p:cNvPr>
          <p:cNvSpPr txBox="1"/>
          <p:nvPr/>
        </p:nvSpPr>
        <p:spPr>
          <a:xfrm>
            <a:off x="1946030" y="3742007"/>
            <a:ext cx="8299938" cy="2862322"/>
          </a:xfrm>
          <a:prstGeom prst="rect">
            <a:avLst/>
          </a:prstGeom>
          <a:noFill/>
        </p:spPr>
        <p:txBody>
          <a:bodyPr wrap="square" rtlCol="0">
            <a:spAutoFit/>
          </a:bodyPr>
          <a:lstStyle/>
          <a:p>
            <a:pPr algn="ctr"/>
            <a:r>
              <a:rPr lang="en-US" sz="3600" dirty="0">
                <a:solidFill>
                  <a:schemeClr val="bg1"/>
                </a:solidFill>
              </a:rPr>
              <a:t>Notable Privacy Cases</a:t>
            </a:r>
          </a:p>
          <a:p>
            <a:pPr algn="ctr"/>
            <a:endParaRPr lang="en-US" sz="1800" dirty="0">
              <a:solidFill>
                <a:schemeClr val="bg1"/>
              </a:solidFill>
              <a:effectLst/>
              <a:latin typeface="Times New Roman" panose="02020603050405020304" pitchFamily="18" charset="0"/>
              <a:ea typeface="Times New Roman" panose="02020603050405020304" pitchFamily="18" charset="0"/>
            </a:endParaRPr>
          </a:p>
          <a:p>
            <a:pPr algn="ctr"/>
            <a:r>
              <a:rPr lang="en-US" sz="1800" dirty="0">
                <a:solidFill>
                  <a:schemeClr val="bg1"/>
                </a:solidFill>
                <a:effectLst/>
                <a:latin typeface="Times New Roman" panose="02020603050405020304" pitchFamily="18" charset="0"/>
                <a:ea typeface="Times New Roman" panose="02020603050405020304" pitchFamily="18" charset="0"/>
              </a:rPr>
              <a:t>• City of Ontario v. </a:t>
            </a:r>
            <a:r>
              <a:rPr lang="en-US" sz="1800" dirty="0" err="1">
                <a:solidFill>
                  <a:schemeClr val="bg1"/>
                </a:solidFill>
                <a:effectLst/>
                <a:latin typeface="Times New Roman" panose="02020603050405020304" pitchFamily="18" charset="0"/>
                <a:ea typeface="Times New Roman" panose="02020603050405020304" pitchFamily="18" charset="0"/>
              </a:rPr>
              <a:t>Quon</a:t>
            </a:r>
            <a:br>
              <a:rPr lang="en-US" sz="1800" dirty="0">
                <a:solidFill>
                  <a:schemeClr val="bg1"/>
                </a:solidFill>
                <a:effectLst/>
                <a:latin typeface="Times New Roman" panose="02020603050405020304" pitchFamily="18" charset="0"/>
                <a:ea typeface="Times New Roman" panose="02020603050405020304" pitchFamily="18" charset="0"/>
              </a:rPr>
            </a:br>
            <a:endParaRPr lang="en-US" sz="1800" dirty="0">
              <a:solidFill>
                <a:schemeClr val="bg1"/>
              </a:solidFill>
              <a:effectLst/>
              <a:latin typeface="Times New Roman" panose="02020603050405020304" pitchFamily="18" charset="0"/>
              <a:ea typeface="Times New Roman" panose="02020603050405020304" pitchFamily="18" charset="0"/>
            </a:endParaRPr>
          </a:p>
          <a:p>
            <a:pPr algn="ctr"/>
            <a:endParaRPr lang="en-US" sz="1800" dirty="0">
              <a:solidFill>
                <a:schemeClr val="bg1"/>
              </a:solidFill>
              <a:effectLst/>
              <a:latin typeface="Times New Roman" panose="02020603050405020304" pitchFamily="18" charset="0"/>
              <a:ea typeface="Times New Roman" panose="02020603050405020304" pitchFamily="18" charset="0"/>
            </a:endParaRPr>
          </a:p>
          <a:p>
            <a:pPr algn="ctr"/>
            <a:r>
              <a:rPr lang="en-US" sz="1800" dirty="0">
                <a:solidFill>
                  <a:schemeClr val="bg1"/>
                </a:solidFill>
                <a:effectLst/>
                <a:latin typeface="Times New Roman" panose="02020603050405020304" pitchFamily="18" charset="0"/>
                <a:ea typeface="Times New Roman" panose="02020603050405020304" pitchFamily="18" charset="0"/>
              </a:rPr>
              <a:t>• Katz v. United States</a:t>
            </a:r>
            <a:br>
              <a:rPr lang="en-US" sz="1800" dirty="0">
                <a:solidFill>
                  <a:schemeClr val="bg1"/>
                </a:solidFill>
                <a:effectLst/>
                <a:latin typeface="Times New Roman" panose="02020603050405020304" pitchFamily="18" charset="0"/>
                <a:ea typeface="Times New Roman" panose="02020603050405020304" pitchFamily="18" charset="0"/>
              </a:rPr>
            </a:br>
            <a:endParaRPr lang="en-US" sz="1800" dirty="0">
              <a:solidFill>
                <a:schemeClr val="bg1"/>
              </a:solidFill>
              <a:effectLst/>
              <a:latin typeface="Times New Roman" panose="02020603050405020304" pitchFamily="18" charset="0"/>
              <a:ea typeface="Times New Roman" panose="02020603050405020304" pitchFamily="18" charset="0"/>
            </a:endParaRPr>
          </a:p>
          <a:p>
            <a:pPr algn="ctr"/>
            <a:endParaRPr lang="en-US" dirty="0">
              <a:solidFill>
                <a:schemeClr val="bg1"/>
              </a:solidFill>
              <a:latin typeface="Times New Roman" panose="02020603050405020304" pitchFamily="18" charset="0"/>
              <a:ea typeface="Times New Roman" panose="02020603050405020304" pitchFamily="18" charset="0"/>
            </a:endParaRPr>
          </a:p>
          <a:p>
            <a:pPr algn="ctr"/>
            <a:r>
              <a:rPr lang="en-US" dirty="0">
                <a:solidFill>
                  <a:schemeClr val="bg1"/>
                </a:solidFill>
                <a:latin typeface="Times New Roman" panose="02020603050405020304" pitchFamily="18" charset="0"/>
                <a:ea typeface="Times New Roman" panose="02020603050405020304" pitchFamily="18" charset="0"/>
              </a:rPr>
              <a:t> 	</a:t>
            </a:r>
            <a:r>
              <a:rPr lang="en-US" sz="1800" dirty="0">
                <a:solidFill>
                  <a:schemeClr val="bg1"/>
                </a:solidFill>
                <a:effectLst/>
                <a:latin typeface="Times New Roman" panose="02020603050405020304" pitchFamily="18" charset="0"/>
                <a:ea typeface="Times New Roman" panose="02020603050405020304" pitchFamily="18" charset="0"/>
              </a:rPr>
              <a:t>• Reasonable expectation </a:t>
            </a:r>
            <a:r>
              <a:rPr lang="en-US" sz="1800" dirty="0">
                <a:effectLst/>
                <a:latin typeface="Times New Roman" panose="02020603050405020304" pitchFamily="18" charset="0"/>
                <a:ea typeface="Times New Roman" panose="02020603050405020304" pitchFamily="18" charset="0"/>
              </a:rPr>
              <a:t>of privacy</a:t>
            </a:r>
            <a:endParaRPr lang="en-US" dirty="0">
              <a:solidFill>
                <a:schemeClr val="bg1"/>
              </a:solidFill>
            </a:endParaRPr>
          </a:p>
        </p:txBody>
      </p:sp>
      <p:pic>
        <p:nvPicPr>
          <p:cNvPr id="5" name="Audio 4">
            <a:hlinkClick r:id="" action="ppaction://media"/>
            <a:extLst>
              <a:ext uri="{FF2B5EF4-FFF2-40B4-BE49-F238E27FC236}">
                <a16:creationId xmlns:a16="http://schemas.microsoft.com/office/drawing/2014/main" id="{0FF23298-018B-8645-F6B6-188D6C79EF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297372376"/>
      </p:ext>
    </p:extLst>
  </p:cSld>
  <p:clrMapOvr>
    <a:masterClrMapping/>
  </p:clrMapOvr>
  <mc:AlternateContent xmlns:mc="http://schemas.openxmlformats.org/markup-compatibility/2006" xmlns:p14="http://schemas.microsoft.com/office/powerpoint/2010/main">
    <mc:Choice Requires="p14">
      <p:transition spd="slow" p14:dur="2000" advTm="82306"/>
    </mc:Choice>
    <mc:Fallback xmlns="">
      <p:transition spd="slow" advTm="82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844C0-214A-568C-0904-05E5C31B3458}"/>
              </a:ext>
            </a:extLst>
          </p:cNvPr>
          <p:cNvSpPr txBox="1"/>
          <p:nvPr/>
        </p:nvSpPr>
        <p:spPr>
          <a:xfrm>
            <a:off x="400929" y="152400"/>
            <a:ext cx="11390142" cy="923330"/>
          </a:xfrm>
          <a:prstGeom prst="rect">
            <a:avLst/>
          </a:prstGeom>
          <a:noFill/>
        </p:spPr>
        <p:txBody>
          <a:bodyPr wrap="square" rtlCol="0">
            <a:spAutoFit/>
          </a:bodyPr>
          <a:lstStyle/>
          <a:p>
            <a:pPr algn="ctr"/>
            <a:r>
              <a:rPr lang="en-US" sz="5400" dirty="0">
                <a:solidFill>
                  <a:schemeClr val="bg1"/>
                </a:solidFill>
                <a:latin typeface="Algerian" panose="04020705040A02060702" pitchFamily="82" charset="0"/>
              </a:rPr>
              <a:t>A Not so Private Society</a:t>
            </a:r>
            <a:endParaRPr lang="en-US" sz="6000" dirty="0">
              <a:solidFill>
                <a:schemeClr val="bg1"/>
              </a:solidFill>
              <a:latin typeface="Algerian" panose="04020705040A02060702" pitchFamily="82" charset="0"/>
            </a:endParaRPr>
          </a:p>
        </p:txBody>
      </p:sp>
      <p:sp>
        <p:nvSpPr>
          <p:cNvPr id="3" name="TextBox 2">
            <a:extLst>
              <a:ext uri="{FF2B5EF4-FFF2-40B4-BE49-F238E27FC236}">
                <a16:creationId xmlns:a16="http://schemas.microsoft.com/office/drawing/2014/main" id="{97ABD93A-D68C-A343-4CF2-36D846A1F204}"/>
              </a:ext>
            </a:extLst>
          </p:cNvPr>
          <p:cNvSpPr txBox="1"/>
          <p:nvPr/>
        </p:nvSpPr>
        <p:spPr>
          <a:xfrm>
            <a:off x="815926" y="1308989"/>
            <a:ext cx="4543865" cy="2739211"/>
          </a:xfrm>
          <a:prstGeom prst="rect">
            <a:avLst/>
          </a:prstGeom>
          <a:noFill/>
        </p:spPr>
        <p:txBody>
          <a:bodyPr wrap="square" rtlCol="0">
            <a:spAutoFit/>
          </a:bodyPr>
          <a:lstStyle/>
          <a:p>
            <a:pPr algn="ctr"/>
            <a:r>
              <a:rPr lang="en-US" sz="28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t>
            </a: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Changes in beliefs and attitudes</a:t>
            </a:r>
          </a:p>
          <a:p>
            <a:pPr algn="ctr"/>
            <a:b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Technological advancements</a:t>
            </a:r>
            <a:b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br>
            <a:endPar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Social behaviors</a:t>
            </a:r>
          </a:p>
          <a:p>
            <a:pPr algn="ctr"/>
            <a:endParaRPr lang="en-US" sz="2000" dirty="0">
              <a:solidFill>
                <a:schemeClr val="bg1"/>
              </a:solidFill>
              <a:latin typeface="Calibri" panose="020F0502020204030204" pitchFamily="34" charset="0"/>
              <a:cs typeface="Times New Roman" panose="02020603050405020304" pitchFamily="18" charset="0"/>
            </a:endParaRPr>
          </a:p>
          <a:p>
            <a:pPr algn="ctr"/>
            <a:r>
              <a:rPr lang="en-US" sz="20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 Availability of information</a:t>
            </a:r>
          </a:p>
          <a:p>
            <a:pPr algn="ctr"/>
            <a:endParaRPr lang="en-US" sz="2400"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293A6E1-6141-7BC8-BA58-CE31CDEEEDC3}"/>
              </a:ext>
            </a:extLst>
          </p:cNvPr>
          <p:cNvSpPr txBox="1"/>
          <p:nvPr/>
        </p:nvSpPr>
        <p:spPr>
          <a:xfrm>
            <a:off x="8117058" y="1267480"/>
            <a:ext cx="3427828" cy="3477875"/>
          </a:xfrm>
          <a:prstGeom prst="rect">
            <a:avLst/>
          </a:prstGeom>
          <a:noFill/>
        </p:spPr>
        <p:txBody>
          <a:bodyPr wrap="square" rtlCol="0">
            <a:spAutoFit/>
          </a:bodyPr>
          <a:lstStyle/>
          <a:p>
            <a:pPr algn="ctr"/>
            <a:r>
              <a:rPr lang="en-US" sz="2000" dirty="0">
                <a:solidFill>
                  <a:schemeClr val="bg1"/>
                </a:solidFill>
                <a:effectLst/>
                <a:ea typeface="Times New Roman" panose="02020603050405020304" pitchFamily="18" charset="0"/>
              </a:rPr>
              <a:t>• Data collection</a:t>
            </a:r>
          </a:p>
          <a:p>
            <a:pPr algn="ctr"/>
            <a:br>
              <a:rPr lang="en-US" sz="2000" dirty="0">
                <a:solidFill>
                  <a:schemeClr val="bg1"/>
                </a:solidFill>
                <a:effectLst/>
                <a:ea typeface="Times New Roman" panose="02020603050405020304" pitchFamily="18" charset="0"/>
              </a:rPr>
            </a:br>
            <a:r>
              <a:rPr lang="en-US" sz="2000" dirty="0">
                <a:solidFill>
                  <a:schemeClr val="bg1"/>
                </a:solidFill>
                <a:effectLst/>
                <a:ea typeface="Times New Roman" panose="02020603050405020304" pitchFamily="18" charset="0"/>
              </a:rPr>
              <a:t>• Third party doctrine</a:t>
            </a:r>
            <a:br>
              <a:rPr lang="en-US" sz="2000" dirty="0">
                <a:solidFill>
                  <a:schemeClr val="bg1"/>
                </a:solidFill>
                <a:effectLst/>
                <a:ea typeface="Times New Roman" panose="02020603050405020304" pitchFamily="18" charset="0"/>
              </a:rPr>
            </a:br>
            <a:r>
              <a:rPr lang="en-US" sz="2000" dirty="0">
                <a:solidFill>
                  <a:schemeClr val="bg1"/>
                </a:solidFill>
                <a:effectLst/>
                <a:ea typeface="Times New Roman" panose="02020603050405020304" pitchFamily="18" charset="0"/>
              </a:rPr>
              <a:t>• Data breach</a:t>
            </a:r>
          </a:p>
          <a:p>
            <a:pPr algn="ctr"/>
            <a:br>
              <a:rPr lang="en-US" sz="2000" dirty="0">
                <a:solidFill>
                  <a:schemeClr val="bg1"/>
                </a:solidFill>
                <a:effectLst/>
                <a:ea typeface="Times New Roman" panose="02020603050405020304" pitchFamily="18" charset="0"/>
              </a:rPr>
            </a:br>
            <a:r>
              <a:rPr lang="en-US" sz="2000" dirty="0">
                <a:solidFill>
                  <a:schemeClr val="bg1"/>
                </a:solidFill>
                <a:effectLst/>
                <a:ea typeface="Times New Roman" panose="02020603050405020304" pitchFamily="18" charset="0"/>
              </a:rPr>
              <a:t>• Stolen or hacked personal </a:t>
            </a:r>
          </a:p>
          <a:p>
            <a:pPr algn="ctr"/>
            <a:r>
              <a:rPr lang="en-US" sz="2000" dirty="0">
                <a:solidFill>
                  <a:schemeClr val="bg1"/>
                </a:solidFill>
                <a:effectLst/>
                <a:ea typeface="Times New Roman" panose="02020603050405020304" pitchFamily="18" charset="0"/>
              </a:rPr>
              <a:t> information</a:t>
            </a:r>
          </a:p>
          <a:p>
            <a:br>
              <a:rPr lang="en-US" sz="2000" dirty="0">
                <a:solidFill>
                  <a:schemeClr val="bg1"/>
                </a:solidFill>
                <a:effectLst/>
                <a:ea typeface="Times New Roman" panose="02020603050405020304" pitchFamily="18" charset="0"/>
              </a:rPr>
            </a:br>
            <a:br>
              <a:rPr lang="en-US" sz="2000" dirty="0">
                <a:solidFill>
                  <a:schemeClr val="bg1"/>
                </a:solidFill>
                <a:effectLst/>
                <a:ea typeface="Times New Roman" panose="02020603050405020304" pitchFamily="18" charset="0"/>
              </a:rPr>
            </a:br>
            <a:br>
              <a:rPr lang="en-US" sz="2000" dirty="0">
                <a:solidFill>
                  <a:schemeClr val="bg1"/>
                </a:solidFill>
                <a:effectLst/>
                <a:latin typeface="Times New Roman" panose="02020603050405020304" pitchFamily="18" charset="0"/>
                <a:ea typeface="Times New Roman" panose="02020603050405020304" pitchFamily="18" charset="0"/>
              </a:rPr>
            </a:br>
            <a:endParaRPr lang="en-US" sz="2000" dirty="0">
              <a:solidFill>
                <a:schemeClr val="bg1"/>
              </a:solidFill>
            </a:endParaRPr>
          </a:p>
        </p:txBody>
      </p:sp>
      <p:sp>
        <p:nvSpPr>
          <p:cNvPr id="5" name="TextBox 4">
            <a:extLst>
              <a:ext uri="{FF2B5EF4-FFF2-40B4-BE49-F238E27FC236}">
                <a16:creationId xmlns:a16="http://schemas.microsoft.com/office/drawing/2014/main" id="{369EB8A2-DD31-B076-3EA9-7FCC27933C0A}"/>
              </a:ext>
            </a:extLst>
          </p:cNvPr>
          <p:cNvSpPr txBox="1"/>
          <p:nvPr/>
        </p:nvSpPr>
        <p:spPr>
          <a:xfrm>
            <a:off x="400928" y="3826412"/>
            <a:ext cx="11390141" cy="2308324"/>
          </a:xfrm>
          <a:prstGeom prst="rect">
            <a:avLst/>
          </a:prstGeom>
          <a:noFill/>
        </p:spPr>
        <p:txBody>
          <a:bodyPr wrap="square" rtlCol="0">
            <a:spAutoFit/>
          </a:bodyPr>
          <a:lstStyle/>
          <a:p>
            <a:pPr algn="ctr"/>
            <a:r>
              <a:rPr lang="en-US" sz="3600" dirty="0">
                <a:solidFill>
                  <a:schemeClr val="bg1"/>
                </a:solidFill>
                <a:effectLst/>
                <a:latin typeface="+mj-lt"/>
                <a:ea typeface="Times New Roman" panose="02020603050405020304" pitchFamily="18" charset="0"/>
              </a:rPr>
              <a:t>Privacy-related laws</a:t>
            </a:r>
          </a:p>
          <a:p>
            <a:pPr algn="ctr"/>
            <a:br>
              <a:rPr lang="en-US" dirty="0">
                <a:solidFill>
                  <a:schemeClr val="bg1"/>
                </a:solidFill>
                <a:effectLst/>
                <a:latin typeface="+mj-lt"/>
                <a:ea typeface="Times New Roman" panose="02020603050405020304" pitchFamily="18" charset="0"/>
              </a:rPr>
            </a:br>
            <a:r>
              <a:rPr lang="en-US" dirty="0">
                <a:solidFill>
                  <a:schemeClr val="bg1"/>
                </a:solidFill>
                <a:effectLst/>
                <a:latin typeface="+mj-lt"/>
                <a:ea typeface="Times New Roman" panose="02020603050405020304" pitchFamily="18" charset="0"/>
              </a:rPr>
              <a:t>• The Federal Electronic Communications Privacy Act 	• The Wiretapping and Electronic Surveillance Act </a:t>
            </a:r>
          </a:p>
          <a:p>
            <a:pPr algn="ctr"/>
            <a:endParaRPr lang="en-US" dirty="0">
              <a:solidFill>
                <a:schemeClr val="bg1"/>
              </a:solidFill>
              <a:latin typeface="+mj-lt"/>
              <a:ea typeface="Times New Roman" panose="02020603050405020304" pitchFamily="18" charset="0"/>
            </a:endParaRPr>
          </a:p>
          <a:p>
            <a:pPr algn="ctr"/>
            <a:endParaRPr lang="en-US" dirty="0">
              <a:solidFill>
                <a:schemeClr val="bg1"/>
              </a:solidFill>
              <a:effectLst/>
              <a:latin typeface="+mj-lt"/>
              <a:ea typeface="Times New Roman" panose="02020603050405020304" pitchFamily="18" charset="0"/>
            </a:endParaRPr>
          </a:p>
          <a:p>
            <a:endParaRPr lang="en-US" dirty="0">
              <a:solidFill>
                <a:schemeClr val="bg1"/>
              </a:solidFill>
              <a:effectLst/>
              <a:latin typeface="+mj-lt"/>
              <a:ea typeface="Times New Roman" panose="02020603050405020304" pitchFamily="18" charset="0"/>
            </a:endParaRPr>
          </a:p>
          <a:p>
            <a:r>
              <a:rPr lang="en-US" dirty="0">
                <a:solidFill>
                  <a:schemeClr val="bg1"/>
                </a:solidFill>
                <a:effectLst/>
                <a:latin typeface="+mj-lt"/>
                <a:ea typeface="Times New Roman" panose="02020603050405020304" pitchFamily="18" charset="0"/>
              </a:rPr>
              <a:t>	     • The Computer Fraud and Abuse Act 			• The Stored Communications Act</a:t>
            </a:r>
            <a:endParaRPr lang="en-US" dirty="0">
              <a:latin typeface="+mj-lt"/>
            </a:endParaRPr>
          </a:p>
        </p:txBody>
      </p:sp>
      <p:pic>
        <p:nvPicPr>
          <p:cNvPr id="14" name="Audio 13">
            <a:hlinkClick r:id="" action="ppaction://media"/>
            <a:extLst>
              <a:ext uri="{FF2B5EF4-FFF2-40B4-BE49-F238E27FC236}">
                <a16:creationId xmlns:a16="http://schemas.microsoft.com/office/drawing/2014/main" id="{12E7336E-BA62-5B29-B167-88064315CF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181906480"/>
      </p:ext>
    </p:extLst>
  </p:cSld>
  <p:clrMapOvr>
    <a:masterClrMapping/>
  </p:clrMapOvr>
  <mc:AlternateContent xmlns:mc="http://schemas.openxmlformats.org/markup-compatibility/2006" xmlns:p14="http://schemas.microsoft.com/office/powerpoint/2010/main">
    <mc:Choice Requires="p14">
      <p:transition spd="slow" p14:dur="2000" advTm="92262"/>
    </mc:Choice>
    <mc:Fallback xmlns="">
      <p:transition spd="slow" advTm="92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9E978-45AC-E183-BDA5-84C9FADAE20F}"/>
              </a:ext>
            </a:extLst>
          </p:cNvPr>
          <p:cNvSpPr txBox="1"/>
          <p:nvPr/>
        </p:nvSpPr>
        <p:spPr>
          <a:xfrm>
            <a:off x="166467" y="2228671"/>
            <a:ext cx="11859065" cy="1200329"/>
          </a:xfrm>
          <a:prstGeom prst="rect">
            <a:avLst/>
          </a:prstGeom>
          <a:noFill/>
        </p:spPr>
        <p:txBody>
          <a:bodyPr wrap="square" rtlCol="0">
            <a:spAutoFit/>
          </a:bodyPr>
          <a:lstStyle/>
          <a:p>
            <a:pPr algn="ctr"/>
            <a:r>
              <a:rPr lang="en-US" sz="7200" b="1" dirty="0">
                <a:solidFill>
                  <a:schemeClr val="bg1"/>
                </a:solidFill>
                <a:effectLst/>
                <a:latin typeface="Times New Roman" panose="02020603050405020304" pitchFamily="18" charset="0"/>
                <a:ea typeface="Times New Roman" panose="02020603050405020304" pitchFamily="18" charset="0"/>
              </a:rPr>
              <a:t>Intellectual Property Law</a:t>
            </a:r>
            <a:endParaRPr lang="en-US" sz="7200" dirty="0">
              <a:solidFill>
                <a:schemeClr val="bg1"/>
              </a:solidFill>
            </a:endParaRPr>
          </a:p>
        </p:txBody>
      </p:sp>
      <p:pic>
        <p:nvPicPr>
          <p:cNvPr id="5" name="Audio 4">
            <a:hlinkClick r:id="" action="ppaction://media"/>
            <a:extLst>
              <a:ext uri="{FF2B5EF4-FFF2-40B4-BE49-F238E27FC236}">
                <a16:creationId xmlns:a16="http://schemas.microsoft.com/office/drawing/2014/main" id="{B373408F-F53D-4E96-FB53-722E972A35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9485697"/>
      </p:ext>
    </p:extLst>
  </p:cSld>
  <p:clrMapOvr>
    <a:masterClrMapping/>
  </p:clrMapOvr>
  <mc:AlternateContent xmlns:mc="http://schemas.openxmlformats.org/markup-compatibility/2006" xmlns:p14="http://schemas.microsoft.com/office/powerpoint/2010/main">
    <mc:Choice Requires="p14">
      <p:transition spd="slow" p14:dur="2000" advTm="11241"/>
    </mc:Choice>
    <mc:Fallback xmlns="">
      <p:transition spd="slow" advTm="11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41476</TotalTime>
  <Words>5241</Words>
  <Application>Microsoft Office PowerPoint</Application>
  <PresentationFormat>Widescreen</PresentationFormat>
  <Paragraphs>288</Paragraphs>
  <Slides>20</Slides>
  <Notes>19</Notes>
  <HiddenSlides>0</HiddenSlides>
  <MMClips>20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Aldhabi</vt:lpstr>
      <vt:lpstr>Algerian</vt:lpstr>
      <vt:lpstr>Amasis MT Pro Medium</vt:lpstr>
      <vt:lpstr>Arial</vt:lpstr>
      <vt:lpstr>Calibri</vt:lpstr>
      <vt:lpstr>Calibri Light</vt:lpstr>
      <vt:lpstr>Castellar</vt:lpstr>
      <vt:lpstr>Tenorite</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LIBEL</vt:lpstr>
      <vt:lpstr>Commercial Speech</vt:lpstr>
      <vt:lpstr>Reflection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Joe Ritter</dc:creator>
  <cp:lastModifiedBy>Joe Ritter</cp:lastModifiedBy>
  <cp:revision>41</cp:revision>
  <dcterms:created xsi:type="dcterms:W3CDTF">2022-07-15T12:00:04Z</dcterms:created>
  <dcterms:modified xsi:type="dcterms:W3CDTF">2023-02-02T15:48:36Z</dcterms:modified>
</cp:coreProperties>
</file>